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4" r:id="rId2"/>
  </p:sldMasterIdLst>
  <p:notesMasterIdLst>
    <p:notesMasterId r:id="rId31"/>
  </p:notesMasterIdLst>
  <p:sldIdLst>
    <p:sldId id="264" r:id="rId3"/>
    <p:sldId id="286" r:id="rId4"/>
    <p:sldId id="262" r:id="rId5"/>
    <p:sldId id="292" r:id="rId6"/>
    <p:sldId id="263" r:id="rId7"/>
    <p:sldId id="267" r:id="rId8"/>
    <p:sldId id="279" r:id="rId9"/>
    <p:sldId id="257" r:id="rId10"/>
    <p:sldId id="268" r:id="rId11"/>
    <p:sldId id="269" r:id="rId12"/>
    <p:sldId id="270" r:id="rId13"/>
    <p:sldId id="271" r:id="rId14"/>
    <p:sldId id="273" r:id="rId15"/>
    <p:sldId id="274" r:id="rId16"/>
    <p:sldId id="275" r:id="rId17"/>
    <p:sldId id="291" r:id="rId18"/>
    <p:sldId id="276" r:id="rId19"/>
    <p:sldId id="277" r:id="rId20"/>
    <p:sldId id="278" r:id="rId21"/>
    <p:sldId id="282" r:id="rId22"/>
    <p:sldId id="281" r:id="rId23"/>
    <p:sldId id="293" r:id="rId24"/>
    <p:sldId id="283" r:id="rId25"/>
    <p:sldId id="287" r:id="rId26"/>
    <p:sldId id="288" r:id="rId27"/>
    <p:sldId id="261" r:id="rId28"/>
    <p:sldId id="290" r:id="rId29"/>
    <p:sldId id="272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j56mqjPzynyLRL3Vq7tB93F2H9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7955"/>
    <a:srgbClr val="6EE8B8"/>
    <a:srgbClr val="35D39A"/>
    <a:srgbClr val="2563EB"/>
    <a:srgbClr val="0000FF"/>
    <a:srgbClr val="1C4ED8"/>
    <a:srgbClr val="027857"/>
    <a:srgbClr val="2463EC"/>
    <a:srgbClr val="E4E5EA"/>
    <a:srgbClr val="6FE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0"/>
    <p:restoredTop sz="56075"/>
  </p:normalViewPr>
  <p:slideViewPr>
    <p:cSldViewPr snapToGrid="0" showGuides="1">
      <p:cViewPr varScale="1">
        <p:scale>
          <a:sx n="77" d="100"/>
          <a:sy n="77" d="100"/>
        </p:scale>
        <p:origin x="2072" y="192"/>
      </p:cViewPr>
      <p:guideLst>
        <p:guide orient="horz" pos="2160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Santa Clara! Hello, everyone!</a:t>
            </a:r>
          </a:p>
          <a:p>
            <a:r>
              <a:rPr lang="en-US" dirty="0"/>
              <a:t>Welcome to my session. Today we are talking about using RISC-V Vector instructions in ‘AI’ Operator development.</a:t>
            </a:r>
          </a:p>
          <a:p>
            <a:r>
              <a:rPr lang="en-US" dirty="0"/>
              <a:t>We all have the vision that performance demands of modern AI inference at the edge side is </a:t>
            </a:r>
            <a:r>
              <a:rPr lang="en-US" b="1" dirty="0"/>
              <a:t>MASSIVE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Then, how can we achieve more gains with the RISC-V Vector extensions?</a:t>
            </a:r>
          </a:p>
          <a:p>
            <a:pPr lvl="1"/>
            <a:endParaRPr lang="en-US" dirty="0"/>
          </a:p>
          <a:p>
            <a:r>
              <a:rPr lang="en-US" dirty="0"/>
              <a:t>Today, I will share my thinking based on benchmarks I captured over these AI operators.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976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AI inference side, the majority part of the computing can be categorized into two groups:</a:t>
            </a:r>
          </a:p>
          <a:p>
            <a:endParaRPr lang="en-US" dirty="0"/>
          </a:p>
          <a:p>
            <a:pPr lvl="1"/>
            <a:r>
              <a:rPr lang="en-US" dirty="0"/>
              <a:t>1. is the </a:t>
            </a:r>
            <a:r>
              <a:rPr lang="en-US" b="1" dirty="0"/>
              <a:t>Linear-Algebra </a:t>
            </a:r>
            <a:r>
              <a:rPr lang="en-US" dirty="0"/>
              <a:t>Operators, such as </a:t>
            </a:r>
          </a:p>
          <a:p>
            <a:pPr lvl="2"/>
            <a:r>
              <a:rPr lang="en-US" dirty="0"/>
              <a:t>Matrix-Matrix Multiplication ‘</a:t>
            </a:r>
            <a:r>
              <a:rPr lang="en-US" b="1" dirty="0"/>
              <a:t>GEMM</a:t>
            </a:r>
            <a:r>
              <a:rPr lang="en-US" dirty="0"/>
              <a:t>’ in the prefill phase;</a:t>
            </a:r>
          </a:p>
          <a:p>
            <a:pPr lvl="2"/>
            <a:r>
              <a:rPr lang="en-US" dirty="0"/>
              <a:t>Matrix-Vector Multiplication in the decode phase. ‘</a:t>
            </a:r>
            <a:r>
              <a:rPr lang="en-US" b="1" dirty="0"/>
              <a:t>GEMV</a:t>
            </a:r>
            <a:r>
              <a:rPr lang="en-US" dirty="0"/>
              <a:t>’</a:t>
            </a:r>
          </a:p>
          <a:p>
            <a:pPr lvl="2"/>
            <a:r>
              <a:rPr lang="en-US" dirty="0"/>
              <a:t>These two operators are ‘</a:t>
            </a:r>
            <a:r>
              <a:rPr lang="en-US" b="1" dirty="0"/>
              <a:t>COMPUTE-BOUND</a:t>
            </a:r>
            <a:r>
              <a:rPr lang="en-US" dirty="0"/>
              <a:t>’ and ‘</a:t>
            </a:r>
            <a:r>
              <a:rPr lang="en-US" b="1" dirty="0"/>
              <a:t>MEMORY-BOUND</a:t>
            </a:r>
            <a:r>
              <a:rPr lang="en-US" dirty="0"/>
              <a:t>’ respectively.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group is the Non-Linear Operators.</a:t>
            </a:r>
          </a:p>
          <a:p>
            <a:pPr lvl="2"/>
            <a:r>
              <a:rPr lang="en-US" dirty="0"/>
              <a:t>Key operators include:</a:t>
            </a:r>
          </a:p>
          <a:p>
            <a:pPr lvl="3"/>
            <a:r>
              <a:rPr lang="en-US" b="1" dirty="0"/>
              <a:t>ACTIVATION</a:t>
            </a:r>
            <a:r>
              <a:rPr lang="en-US" dirty="0"/>
              <a:t> functions, like </a:t>
            </a:r>
            <a:r>
              <a:rPr lang="en-US" dirty="0" err="1"/>
              <a:t>GeLU</a:t>
            </a:r>
            <a:r>
              <a:rPr lang="en-US" dirty="0"/>
              <a:t>.</a:t>
            </a:r>
          </a:p>
          <a:p>
            <a:pPr marL="1828800" marR="0" lvl="3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NORMALIZATION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functions, like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LayerNorm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dirty="0"/>
              <a:t>Layer Normalization (</a:t>
            </a:r>
            <a:r>
              <a:rPr lang="en-US" dirty="0" err="1"/>
              <a:t>LayerNorm</a:t>
            </a:r>
            <a:r>
              <a:rPr lang="en-US" dirty="0"/>
              <a:t>) is a technique that stabilizes neural network training by normalizing the inputs to a layer independently for each data sample. </a:t>
            </a:r>
          </a:p>
          <a:p>
            <a:pPr marL="1828800" marR="0" lvl="3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1" dirty="0"/>
              <a:t>CLASSIFIER</a:t>
            </a:r>
            <a:r>
              <a:rPr lang="en-US" dirty="0"/>
              <a:t> functions, </a:t>
            </a:r>
            <a:r>
              <a:rPr lang="en-US" dirty="0" err="1"/>
              <a:t>lik</a:t>
            </a:r>
            <a:r>
              <a:rPr lang="en-US" dirty="0"/>
              <a:t> </a:t>
            </a:r>
            <a:r>
              <a:rPr lang="en-US" dirty="0" err="1"/>
              <a:t>Softmax</a:t>
            </a:r>
            <a:r>
              <a:rPr lang="en-US" dirty="0"/>
              <a:t>. </a:t>
            </a:r>
            <a:r>
              <a:rPr lang="en-US" dirty="0" err="1"/>
              <a:t>Softmax</a:t>
            </a:r>
            <a:r>
              <a:rPr lang="en-US" dirty="0"/>
              <a:t> is a mathematical function that converts a vector of numbers into a probability distribution, where the outputs are between 0 and 1 and sum to 1.</a:t>
            </a:r>
          </a:p>
          <a:p>
            <a:pPr marL="1371600" marR="0" lvl="2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Underlining these non-linear operators, are math libraries, including </a:t>
            </a:r>
            <a:r>
              <a:rPr lang="en-US" b="1" dirty="0"/>
              <a:t>exp</a:t>
            </a:r>
            <a:r>
              <a:rPr lang="en-US" dirty="0"/>
              <a:t> (</a:t>
            </a:r>
            <a:r>
              <a:rPr lang="en-US" b="1" dirty="0"/>
              <a:t>exponent</a:t>
            </a:r>
            <a:r>
              <a:rPr lang="en-US" dirty="0"/>
              <a:t>), </a:t>
            </a:r>
            <a:r>
              <a:rPr lang="en-US" b="1" dirty="0"/>
              <a:t>tanh</a:t>
            </a:r>
            <a:r>
              <a:rPr lang="en-US" dirty="0"/>
              <a:t> (</a:t>
            </a:r>
            <a:r>
              <a:rPr lang="en-US" b="1" dirty="0"/>
              <a:t>hyperbolic tangent</a:t>
            </a:r>
            <a:r>
              <a:rPr lang="en-US" dirty="0"/>
              <a:t>), sqrt, and reduction ops.</a:t>
            </a:r>
          </a:p>
        </p:txBody>
      </p:sp>
    </p:spTree>
    <p:extLst>
      <p:ext uri="{BB962C8B-B14F-4D97-AF65-F5344CB8AC3E}">
        <p14:creationId xmlns:p14="http://schemas.microsoft.com/office/powerpoint/2010/main" val="3404615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start from LINEAR-ALGEBRA operators.</a:t>
            </a:r>
          </a:p>
        </p:txBody>
      </p:sp>
    </p:spTree>
    <p:extLst>
      <p:ext uri="{BB962C8B-B14F-4D97-AF65-F5344CB8AC3E}">
        <p14:creationId xmlns:p14="http://schemas.microsoft.com/office/powerpoint/2010/main" val="792533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Linear-Algebra, OpenBLAS is the most popular open-source solution. It has been integrated into many AI inferencing frameworks.</a:t>
            </a:r>
          </a:p>
          <a:p>
            <a:r>
              <a:rPr lang="en-US" dirty="0"/>
              <a:t>My evaluation of RVV on linear-algebra starts from OpenBLAS.</a:t>
            </a:r>
          </a:p>
          <a:p>
            <a:endParaRPr lang="en-US" dirty="0"/>
          </a:p>
          <a:p>
            <a:r>
              <a:rPr lang="en-US" dirty="0"/>
              <a:t>Generally, the BLAS APIs are divided into </a:t>
            </a:r>
            <a:r>
              <a:rPr lang="en-US" b="1" dirty="0"/>
              <a:t>THREE </a:t>
            </a:r>
            <a:r>
              <a:rPr lang="en-US" dirty="0"/>
              <a:t>levels.</a:t>
            </a:r>
          </a:p>
          <a:p>
            <a:pPr lvl="1"/>
            <a:r>
              <a:rPr lang="en-US" dirty="0"/>
              <a:t>Level-1 and Level-2: are vector-vector (dot-product), matrix-vector (like GEMV) operations.</a:t>
            </a:r>
          </a:p>
          <a:p>
            <a:pPr lvl="1"/>
            <a:r>
              <a:rPr lang="en-US" dirty="0"/>
              <a:t>The nature of Level 1 and 2 APIs, is they are ‘</a:t>
            </a:r>
            <a:r>
              <a:rPr lang="en-US" b="1" dirty="0"/>
              <a:t>memory-bound</a:t>
            </a:r>
            <a:r>
              <a:rPr lang="en-US" b="0" dirty="0"/>
              <a:t>’, and as a result of this, the implementation should try to use the </a:t>
            </a:r>
            <a:r>
              <a:rPr lang="en-US" b="1" dirty="0"/>
              <a:t>MAXIMUM</a:t>
            </a:r>
            <a:r>
              <a:rPr lang="en-US" b="0" dirty="0"/>
              <a:t> AVAILABLE vector length.</a:t>
            </a:r>
          </a:p>
          <a:p>
            <a:pPr lvl="2"/>
            <a:r>
              <a:rPr lang="en-US" b="0" dirty="0"/>
              <a:t>Here it comes to an interest point that IF with enough ‘memory’ bandwidth, should we maximize the register grouping </a:t>
            </a:r>
            <a:r>
              <a:rPr lang="en-US" b="0" dirty="0" err="1"/>
              <a:t>ie</a:t>
            </a:r>
            <a:r>
              <a:rPr lang="en-US" b="0" dirty="0"/>
              <a:t>. </a:t>
            </a:r>
            <a:r>
              <a:rPr lang="en-US" b="1" dirty="0"/>
              <a:t>LMUL</a:t>
            </a:r>
            <a:r>
              <a:rPr lang="en-US" b="0" dirty="0"/>
              <a:t>? (1, 2, 4, 8)</a:t>
            </a:r>
            <a:endParaRPr lang="en-US" b="1" dirty="0"/>
          </a:p>
          <a:p>
            <a:pPr lvl="1"/>
            <a:endParaRPr lang="en-US" dirty="0"/>
          </a:p>
          <a:p>
            <a:pPr lvl="1"/>
            <a:r>
              <a:rPr lang="en-US" dirty="0"/>
              <a:t>Level-3: are matrix-matrix (like GEMM) operations.</a:t>
            </a:r>
          </a:p>
          <a:p>
            <a:pPr lvl="1"/>
            <a:r>
              <a:rPr lang="en-US" dirty="0"/>
              <a:t>The nature of GEMM is very ‘</a:t>
            </a:r>
            <a:r>
              <a:rPr lang="en-US" b="1" dirty="0"/>
              <a:t>compute-bound</a:t>
            </a:r>
            <a:r>
              <a:rPr lang="en-US" dirty="0"/>
              <a:t>’, with </a:t>
            </a:r>
            <a:r>
              <a:rPr lang="en-US" b="1" dirty="0"/>
              <a:t>o(n)</a:t>
            </a:r>
            <a:r>
              <a:rPr lang="en-US" dirty="0"/>
              <a:t> of data movement, computing between them are the order of square </a:t>
            </a:r>
            <a:r>
              <a:rPr lang="en-US" b="1" dirty="0"/>
              <a:t>o(n</a:t>
            </a:r>
            <a:r>
              <a:rPr lang="en-US" b="1" baseline="30000" dirty="0"/>
              <a:t>2</a:t>
            </a:r>
            <a:r>
              <a:rPr lang="en-US" b="1" dirty="0"/>
              <a:t>).</a:t>
            </a:r>
          </a:p>
          <a:p>
            <a:pPr lvl="2"/>
            <a:r>
              <a:rPr lang="en-US" b="0" dirty="0"/>
              <a:t>Theoretical constraints to kernel design GEMM are two major:</a:t>
            </a:r>
          </a:p>
          <a:p>
            <a:pPr lvl="3"/>
            <a:r>
              <a:rPr lang="en-US" b="0" dirty="0"/>
              <a:t>1. half of the available registers are used for storing the UNROLL-ING of </a:t>
            </a:r>
            <a:r>
              <a:rPr lang="en-US" b="1" dirty="0"/>
              <a:t>(m*n)</a:t>
            </a:r>
            <a:r>
              <a:rPr lang="en-US" b="0" dirty="0"/>
              <a:t> submatrix.</a:t>
            </a:r>
          </a:p>
          <a:p>
            <a:pPr lvl="3"/>
            <a:r>
              <a:rPr lang="en-US" b="0" dirty="0"/>
              <a:t>2. the size L1-cache.</a:t>
            </a:r>
          </a:p>
          <a:p>
            <a:pPr lvl="2"/>
            <a:r>
              <a:rPr lang="en-US" b="0" dirty="0"/>
              <a:t>In the implementation of today’s OpenBLAS, a ‘DYNAMIC_ARCH’ is introduced to cope different targets with VLEN. 128bits and 256bits.</a:t>
            </a:r>
          </a:p>
          <a:p>
            <a:pPr lvl="2"/>
            <a:r>
              <a:rPr lang="en-US" b="0" dirty="0"/>
              <a:t>They can all be built into one binary, and chose the correct kernel at runtime.</a:t>
            </a:r>
          </a:p>
          <a:p>
            <a:pPr lvl="2"/>
            <a:endParaRPr lang="en-US" b="0" dirty="0"/>
          </a:p>
          <a:p>
            <a:pPr lvl="0"/>
            <a:r>
              <a:rPr lang="en-US" b="1" dirty="0" err="1"/>
              <a:t>axpy</a:t>
            </a:r>
            <a:r>
              <a:rPr lang="en-US" b="1" dirty="0"/>
              <a:t>: </a:t>
            </a:r>
            <a:r>
              <a:rPr lang="en-US" b="0" dirty="0"/>
              <a:t>alpha times x plus y</a:t>
            </a:r>
          </a:p>
        </p:txBody>
      </p:sp>
    </p:spTree>
    <p:extLst>
      <p:ext uri="{BB962C8B-B14F-4D97-AF65-F5344CB8AC3E}">
        <p14:creationId xmlns:p14="http://schemas.microsoft.com/office/powerpoint/2010/main" val="3059379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1400" dirty="0"/>
              <a:t>Here is a side-by-side comparison of instructions / intrinsics of ARM’s SVE and RISC-V RVV.</a:t>
            </a:r>
          </a:p>
          <a:p>
            <a:pPr marL="50800" indent="0">
              <a:buNone/>
            </a:pPr>
            <a:r>
              <a:rPr lang="en-US" sz="1400" dirty="0"/>
              <a:t>More specifically, we are comparing how they handle SGEMM micro-kernel.</a:t>
            </a:r>
          </a:p>
          <a:p>
            <a:pPr marL="393700" indent="-342900">
              <a:buFont typeface="+mj-lt"/>
              <a:buAutoNum type="arabicPeriod"/>
            </a:pPr>
            <a:r>
              <a:rPr lang="en-US" sz="1400" dirty="0"/>
              <a:t>First, we discuss </a:t>
            </a:r>
            <a:r>
              <a:rPr lang="en-US" sz="1400" b="1" dirty="0"/>
              <a:t>Dimension</a:t>
            </a:r>
            <a:r>
              <a:rPr lang="en-US" sz="1400" dirty="0"/>
              <a:t>: (same N=8, output columns)</a:t>
            </a:r>
          </a:p>
          <a:p>
            <a:pPr marL="850900" lvl="1" indent="-342900"/>
            <a:r>
              <a:rPr lang="en-US" sz="1400" dirty="0"/>
              <a:t>SVE uses ‘</a:t>
            </a:r>
            <a:r>
              <a:rPr lang="en-US" sz="1400" b="1" dirty="0"/>
              <a:t>VL x 8</a:t>
            </a:r>
            <a:r>
              <a:rPr lang="en-US" sz="1400" dirty="0"/>
              <a:t>’, it’s runtime adaptive. (at the same VLEN 128bit, SVE processes only ‘4x8’ half of the size </a:t>
            </a:r>
            <a:r>
              <a:rPr lang="en-US" sz="1400" dirty="0" err="1"/>
              <a:t>procesed</a:t>
            </a:r>
            <a:r>
              <a:rPr lang="en-US" sz="1400" dirty="0"/>
              <a:t> in RVV.</a:t>
            </a:r>
          </a:p>
          <a:p>
            <a:pPr marL="850900" lvl="1" indent="-342900"/>
            <a:r>
              <a:rPr lang="en-US" sz="1400" dirty="0"/>
              <a:t>RVV uses </a:t>
            </a:r>
            <a:r>
              <a:rPr lang="en-US" sz="1400" b="1" dirty="0"/>
              <a:t>8 x 8</a:t>
            </a:r>
            <a:r>
              <a:rPr lang="en-US" sz="1400" b="0" dirty="0"/>
              <a:t>, and it’s compile-time fixed. It accounts exactly half of the available registers in a RVV 128bit length </a:t>
            </a:r>
            <a:r>
              <a:rPr lang="en-US" sz="1400" b="0" dirty="0" err="1"/>
              <a:t>risc</a:t>
            </a:r>
            <a:r>
              <a:rPr lang="en-US" sz="1400" b="0" dirty="0"/>
              <a:t>-v core.</a:t>
            </a:r>
            <a:endParaRPr lang="en-US" sz="1400" b="1" dirty="0"/>
          </a:p>
          <a:p>
            <a:pPr marL="393700" indent="-342900">
              <a:buFont typeface="+mj-lt"/>
              <a:buAutoNum type="arabicPeriod"/>
            </a:pPr>
            <a:r>
              <a:rPr lang="en-US" sz="1400" dirty="0"/>
              <a:t>Seconds, we notice that: </a:t>
            </a:r>
            <a:r>
              <a:rPr lang="en-US" sz="1400" b="1" dirty="0"/>
              <a:t>LMUL</a:t>
            </a:r>
          </a:p>
          <a:p>
            <a:pPr marL="850900" lvl="1" indent="-342900"/>
            <a:r>
              <a:rPr lang="en-US" sz="1400" dirty="0"/>
              <a:t>RVV uses ‘Length Multiplier’ of 2 to increase the number of elements processed during each INSTRUCTION.</a:t>
            </a:r>
          </a:p>
          <a:p>
            <a:pPr marL="393700" lvl="0" indent="-342900">
              <a:buFont typeface="+mj-lt"/>
              <a:buAutoNum type="arabicPeriod"/>
            </a:pPr>
            <a:r>
              <a:rPr lang="en-US" sz="1400" dirty="0"/>
              <a:t>Third, we notice that: </a:t>
            </a:r>
            <a:r>
              <a:rPr lang="en-US" sz="1400" b="1" dirty="0"/>
              <a:t>PREFETCH</a:t>
            </a:r>
          </a:p>
          <a:p>
            <a:pPr marL="850900" lvl="1" indent="-342900"/>
            <a:r>
              <a:rPr lang="en-US" sz="1400" dirty="0"/>
              <a:t>SVE uses a lot of ‘PREFETCH’. When computing for this iteration, it pre-fetch data for next iterations.</a:t>
            </a:r>
          </a:p>
          <a:p>
            <a:pPr marL="850900" lvl="1" indent="-342900"/>
            <a:r>
              <a:rPr lang="en-US" sz="1400" dirty="0"/>
              <a:t>In RISC-V, ‘</a:t>
            </a:r>
            <a:r>
              <a:rPr lang="en-US" sz="1400" b="1" dirty="0"/>
              <a:t>Catch-Block Prefetch’</a:t>
            </a:r>
            <a:r>
              <a:rPr lang="en-US" sz="1400" dirty="0"/>
              <a:t> extension: </a:t>
            </a:r>
            <a:r>
              <a:rPr lang="en-US" sz="1400" dirty="0" err="1"/>
              <a:t>Zicbop</a:t>
            </a:r>
            <a:r>
              <a:rPr lang="en-US" sz="1400" dirty="0"/>
              <a:t> is optional (mandatory in RVA22 and RVA23). However, it is NOT in use in current OpenBLAS design.</a:t>
            </a:r>
          </a:p>
          <a:p>
            <a:pPr marL="1308100" lvl="2" indent="-342900"/>
            <a:r>
              <a:rPr lang="en-US" sz="1400" dirty="0"/>
              <a:t>It’s hardware implementation dependent, as well.</a:t>
            </a:r>
          </a:p>
          <a:p>
            <a:pPr marL="50800" indent="0">
              <a:buNone/>
            </a:pPr>
            <a:endParaRPr lang="en-US" sz="1400" dirty="0"/>
          </a:p>
          <a:p>
            <a:pPr marL="50800" indent="0">
              <a:buNone/>
            </a:pPr>
            <a:r>
              <a:rPr lang="en-US" sz="1400" dirty="0"/>
              <a:t>Let’s examine the SGEMM 8x8 implementation on both SVE and RVV to see their difference.</a:t>
            </a:r>
          </a:p>
          <a:p>
            <a:pPr lvl="1"/>
            <a:r>
              <a:rPr lang="en-US" sz="1000" dirty="0"/>
              <a:t>RVV: kernel/riscv64/sgemm_kernel_8x8_zvl128b.c (791 lines)</a:t>
            </a:r>
          </a:p>
          <a:p>
            <a:pPr lvl="1"/>
            <a:r>
              <a:rPr lang="en-US" sz="1000" dirty="0"/>
              <a:t>SVE: kernel/arm64/sgemm_kernel_sve_v1x8.S (874 lines)</a:t>
            </a:r>
          </a:p>
          <a:p>
            <a:pPr marL="50800" indent="0">
              <a:buNone/>
            </a:pPr>
            <a:endParaRPr lang="en-US" sz="1400" i="1" dirty="0"/>
          </a:p>
          <a:p>
            <a:pPr marL="50800" indent="0">
              <a:buNone/>
            </a:pPr>
            <a:r>
              <a:rPr lang="en-US" sz="1400" i="1" dirty="0"/>
              <a:t>TODO: A side-by-side comparison of code screenshots would be displayed here. </a:t>
            </a:r>
            <a:endParaRPr lang="en-US" sz="1400" dirty="0"/>
          </a:p>
          <a:p>
            <a:br>
              <a:rPr lang="en-US" sz="1400" dirty="0"/>
            </a:br>
            <a:endParaRPr lang="en-US" sz="1400" dirty="0"/>
          </a:p>
          <a:p>
            <a:r>
              <a:rPr lang="en-US" sz="1400" i="1" dirty="0"/>
              <a:t>TODO: add connections between ‘same’ or ‘similar’ instructions</a:t>
            </a:r>
            <a:endParaRPr lang="en-US" sz="1400" dirty="0"/>
          </a:p>
          <a:p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95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that in mind, I compared the GEMM performance of RVV on both Double precision float and Single precision float.</a:t>
            </a:r>
          </a:p>
          <a:p>
            <a:pPr lvl="1"/>
            <a:r>
              <a:rPr lang="en-US" dirty="0"/>
              <a:t>The comparison is among three configurations:</a:t>
            </a:r>
          </a:p>
          <a:p>
            <a:pPr lvl="2"/>
            <a:r>
              <a:rPr lang="en-US" dirty="0"/>
              <a:t>Generic: being the scalar </a:t>
            </a:r>
            <a:r>
              <a:rPr lang="en-US" dirty="0" err="1"/>
              <a:t>implemantion</a:t>
            </a:r>
            <a:endParaRPr lang="en-US" dirty="0"/>
          </a:p>
          <a:p>
            <a:pPr lvl="2"/>
            <a:r>
              <a:rPr lang="en-US" dirty="0"/>
              <a:t>ZVL128B: which is for hardware with 128bit Vector Length</a:t>
            </a:r>
          </a:p>
          <a:p>
            <a:pPr lvl="2"/>
            <a:r>
              <a:rPr lang="en-US" dirty="0"/>
              <a:t>ZVL256B: for 256bit Vector Length.</a:t>
            </a:r>
          </a:p>
          <a:p>
            <a:pPr lvl="2"/>
            <a:endParaRPr lang="en-US" dirty="0"/>
          </a:p>
          <a:p>
            <a:pPr lvl="0"/>
            <a:r>
              <a:rPr lang="en-US" dirty="0"/>
              <a:t>Two </a:t>
            </a:r>
            <a:r>
              <a:rPr lang="en-US" b="1" dirty="0"/>
              <a:t>OBSERVATION</a:t>
            </a:r>
            <a:r>
              <a:rPr lang="en-US" dirty="0"/>
              <a:t> points: </a:t>
            </a:r>
          </a:p>
          <a:p>
            <a:pPr lvl="1"/>
            <a:r>
              <a:rPr lang="en-US" dirty="0"/>
              <a:t>VLEN: wider is better, or not?</a:t>
            </a:r>
          </a:p>
          <a:p>
            <a:pPr lvl="1"/>
            <a:r>
              <a:rPr lang="en-US" dirty="0"/>
              <a:t>LMUL: bigger is better, or not?</a:t>
            </a:r>
          </a:p>
          <a:p>
            <a:pPr lvl="2"/>
            <a:endParaRPr lang="en-US" dirty="0"/>
          </a:p>
          <a:p>
            <a:pPr lvl="0"/>
            <a:r>
              <a:rPr lang="en-US" dirty="0"/>
              <a:t>Let’s examine vector length first. We can see from the ‘RAW PERFORMANCE’ (MFLOPS charts), that with wider Vector Length, the overall MFLOPS is bigger. That’s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expectation.</a:t>
            </a:r>
          </a:p>
          <a:p>
            <a:pPr lvl="1"/>
            <a:r>
              <a:rPr lang="en-US" dirty="0"/>
              <a:t>What’s to improve:</a:t>
            </a:r>
          </a:p>
          <a:p>
            <a:pPr lvl="2"/>
            <a:r>
              <a:rPr lang="en-US" dirty="0"/>
              <a:t>Considering ‘Theoretical speedups’, 128b Double should be 2x; 256b should be 4x times. In effect, we only achieve</a:t>
            </a:r>
            <a:r>
              <a:rPr lang="en-US" b="1" dirty="0"/>
              <a:t> 1.4x and 2.0x each. With ZVL128B </a:t>
            </a:r>
            <a:r>
              <a:rPr lang="en-US" b="0" dirty="0"/>
              <a:t>seems more efficient.</a:t>
            </a:r>
          </a:p>
          <a:p>
            <a:pPr lvl="3"/>
            <a:r>
              <a:rPr lang="en-US" b="0" dirty="0"/>
              <a:t>And in Single precision, we achieve 2.55x and 3.12x for single precision. </a:t>
            </a:r>
          </a:p>
          <a:p>
            <a:pPr marL="1371600" marR="0" lvl="2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0" dirty="0"/>
              <a:t>Which means: </a:t>
            </a:r>
            <a:r>
              <a:rPr lang="en-US" b="1" dirty="0"/>
              <a:t>DGEMM achieves ~48% of theoretical peak, while SGEMM achieves ~39% of theoretical peak.</a:t>
            </a:r>
          </a:p>
          <a:p>
            <a:pPr marL="1371600" marR="0" lvl="2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1" dirty="0"/>
              <a:t>1. Practical vs. Theoretical: Performance Gap, Current RVV implementations achieve only 39-48% of theoretical peak</a:t>
            </a:r>
          </a:p>
          <a:p>
            <a:pPr marL="1371600" marR="0" lvl="2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b="1" dirty="0"/>
          </a:p>
          <a:p>
            <a:pPr lvl="0"/>
            <a:r>
              <a:rPr lang="en-US" dirty="0"/>
              <a:t>Reasons lies in: memory bandwidth limitations, register pressure, and other architectural constraints. </a:t>
            </a:r>
          </a:p>
          <a:p>
            <a:pPr lvl="3"/>
            <a:endParaRPr lang="en-US" dirty="0"/>
          </a:p>
          <a:p>
            <a:pPr lvl="0"/>
            <a:r>
              <a:rPr lang="en-US" dirty="0"/>
              <a:t>📊 Key Insight: The gray bars show theoretical maximum speedup based on vector width (</a:t>
            </a:r>
            <a:r>
              <a:rPr lang="en-US" b="1" dirty="0"/>
              <a:t>VLEN</a:t>
            </a:r>
            <a:r>
              <a:rPr lang="en-US" dirty="0"/>
              <a:t>). The colored portion shows actual achieved performance. The gap reveals efficiency losses from memory bandwidth limitations, register pressure, and other architectural constraints. </a:t>
            </a:r>
            <a:r>
              <a:rPr lang="en-US" b="1" dirty="0"/>
              <a:t>DGEMM achieves ~48% of theoretical peak, while SGEMM achieves ~39% of theoretical peak.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67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observation point is the usefulness of </a:t>
            </a:r>
            <a:r>
              <a:rPr lang="en-US" b="1" dirty="0"/>
              <a:t>Length Multiplier (LMUL)</a:t>
            </a:r>
            <a:r>
              <a:rPr lang="en-US" b="0" dirty="0"/>
              <a:t>.</a:t>
            </a:r>
          </a:p>
          <a:p>
            <a:r>
              <a:rPr lang="en-US" b="0" dirty="0"/>
              <a:t>I’ll go the CONCLUSION first:</a:t>
            </a:r>
          </a:p>
          <a:p>
            <a:pPr lvl="1"/>
            <a:r>
              <a:rPr lang="en-US" b="1" dirty="0"/>
              <a:t> Vector Length (VLEN) Gain: Longer is better, But, doubling Shows Diminishing Returns</a:t>
            </a:r>
          </a:p>
          <a:p>
            <a:pPr lvl="0"/>
            <a:endParaRPr lang="en-US" b="1" dirty="0"/>
          </a:p>
          <a:p>
            <a:pPr lvl="0"/>
            <a:r>
              <a:rPr lang="en-US" b="0" dirty="0"/>
              <a:t>As we can see in the graph, the gains when using Higher LMUL is not linear proportional AT ALL!!! </a:t>
            </a:r>
          </a:p>
          <a:p>
            <a:pPr lvl="1"/>
            <a:r>
              <a:rPr lang="en-US" b="0" dirty="0"/>
              <a:t>Sometimes it’s beneficial, like where the </a:t>
            </a:r>
            <a:r>
              <a:rPr lang="en-US" b="1" dirty="0"/>
              <a:t>RED </a:t>
            </a:r>
            <a:r>
              <a:rPr lang="en-US" b="0" dirty="0"/>
              <a:t>arrows shows. It has positive gains.</a:t>
            </a:r>
          </a:p>
          <a:p>
            <a:pPr lvl="1"/>
            <a:r>
              <a:rPr lang="en-US" b="0" dirty="0"/>
              <a:t>In other times, it may have negative effects, as the </a:t>
            </a:r>
            <a:r>
              <a:rPr lang="en-US" b="1" dirty="0"/>
              <a:t>YELLOW </a:t>
            </a:r>
            <a:r>
              <a:rPr lang="en-US" b="0" dirty="0"/>
              <a:t>arrows show.</a:t>
            </a:r>
          </a:p>
          <a:p>
            <a:pPr lvl="1"/>
            <a:endParaRPr lang="en-US" b="0" dirty="0"/>
          </a:p>
          <a:p>
            <a:pPr lvl="0"/>
            <a:r>
              <a:rPr lang="en-US" b="0" dirty="0"/>
              <a:t>What that brings to us?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57462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conclusion, as recommendations, I would say, 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Use ‘LMUL’ (Length Multiplier) wisely;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Matrix-size adaptive tuning is highly recommended when choosing ‘LMUL’s.</a:t>
            </a:r>
          </a:p>
          <a:p>
            <a:pPr lvl="1">
              <a:buFont typeface="+mj-lt"/>
              <a:buAutoNum type="arabicPeriod"/>
            </a:pPr>
            <a:endParaRPr lang="en-US" dirty="0"/>
          </a:p>
          <a:p>
            <a:pPr lvl="0">
              <a:buFont typeface="+mj-lt"/>
              <a:buAutoNum type="arabicPeriod"/>
            </a:pPr>
            <a:r>
              <a:rPr lang="en-US" dirty="0"/>
              <a:t>For example, in this picture, as in SGEMM: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When matrix size = 512, LMUL =2 will be preferred.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When matrix size = 1024 or bigger, LMUL = 1 will be more efficient.</a:t>
            </a:r>
          </a:p>
          <a:p>
            <a:pPr lvl="1">
              <a:buFont typeface="+mj-lt"/>
              <a:buAutoNum type="arabicPeriod"/>
            </a:pPr>
            <a:endParaRPr lang="en-US" dirty="0"/>
          </a:p>
          <a:p>
            <a:pPr lvl="0">
              <a:buFont typeface="+mj-lt"/>
              <a:buAutoNum type="arabicPeriod"/>
            </a:pPr>
            <a:r>
              <a:rPr lang="en-US" dirty="0"/>
              <a:t>Again, considering what ever the matrix size is, they all share the same sliced inner micro-kernel, the underneath reason, may be the Cache design, memory bandwidth related. 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Per</a:t>
            </a:r>
            <a:r>
              <a:rPr lang="en-US" b="1" dirty="0"/>
              <a:t> micro-architecture </a:t>
            </a:r>
            <a:r>
              <a:rPr lang="en-US" dirty="0"/>
              <a:t>tuning will be very critical.</a:t>
            </a:r>
          </a:p>
        </p:txBody>
      </p:sp>
    </p:spTree>
    <p:extLst>
      <p:ext uri="{BB962C8B-B14F-4D97-AF65-F5344CB8AC3E}">
        <p14:creationId xmlns:p14="http://schemas.microsoft.com/office/powerpoint/2010/main" val="2533844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let’s explore the NON-LINEAR operators. </a:t>
            </a:r>
          </a:p>
          <a:p>
            <a:r>
              <a:rPr lang="en-US" dirty="0"/>
              <a:t>For this, my focus is in the open-source SLEEF library.</a:t>
            </a:r>
          </a:p>
        </p:txBody>
      </p:sp>
    </p:spTree>
    <p:extLst>
      <p:ext uri="{BB962C8B-B14F-4D97-AF65-F5344CB8AC3E}">
        <p14:creationId xmlns:p14="http://schemas.microsoft.com/office/powerpoint/2010/main" val="1817990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said earlier, Non-linear operators contributed about 10% of the total computation in LLM inferencing.</a:t>
            </a:r>
          </a:p>
          <a:p>
            <a:endParaRPr lang="en-US" dirty="0"/>
          </a:p>
          <a:p>
            <a:r>
              <a:rPr lang="en-US" dirty="0"/>
              <a:t>With Activation / Normalization / Classifier functions, all belong to non-linear category.</a:t>
            </a:r>
          </a:p>
          <a:p>
            <a:r>
              <a:rPr lang="en-US" dirty="0"/>
              <a:t>Underlying, they can be routed to low-level mathematical calls: exponential, hyperbolic tangent, square root, and reduction.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24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Fortunately, there are already well-tuned Vector implementation of these math functions.</a:t>
            </a:r>
          </a:p>
          <a:p>
            <a:r>
              <a:rPr lang="en-US" dirty="0"/>
              <a:t>Being one of the best, there is SLEEF library.</a:t>
            </a:r>
          </a:p>
          <a:p>
            <a:endParaRPr lang="en-US" dirty="0"/>
          </a:p>
          <a:p>
            <a:r>
              <a:rPr lang="en-US" dirty="0"/>
              <a:t>In this talk, I will focus on:</a:t>
            </a:r>
          </a:p>
          <a:p>
            <a:pPr lvl="1"/>
            <a:r>
              <a:rPr lang="en-US" dirty="0"/>
              <a:t>How </a:t>
            </a:r>
            <a:r>
              <a:rPr lang="en-US" dirty="0" err="1"/>
              <a:t>sleef</a:t>
            </a:r>
            <a:r>
              <a:rPr lang="en-US" dirty="0"/>
              <a:t> make use of RVV vector and Length Multiplier.</a:t>
            </a:r>
          </a:p>
          <a:p>
            <a:pPr lvl="1"/>
            <a:r>
              <a:rPr lang="en-US" dirty="0"/>
              <a:t>I will provide a ‘</a:t>
            </a:r>
            <a:r>
              <a:rPr lang="en-US" dirty="0" err="1"/>
              <a:t>GeLU</a:t>
            </a:r>
            <a:r>
              <a:rPr lang="en-US" dirty="0"/>
              <a:t>’ implementation using SLEEF calls on RVV, and highlight my findings.</a:t>
            </a:r>
          </a:p>
        </p:txBody>
      </p:sp>
    </p:spTree>
    <p:extLst>
      <p:ext uri="{BB962C8B-B14F-4D97-AF65-F5344CB8AC3E}">
        <p14:creationId xmlns:p14="http://schemas.microsoft.com/office/powerpoint/2010/main" val="770160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Guodong Xu, coming from RISCstar Solutions.</a:t>
            </a:r>
          </a:p>
          <a:p>
            <a:r>
              <a:rPr lang="en-US" dirty="0"/>
              <a:t>RISCstar is RISC-V software ecosystem company, founded last year by ex-leader of </a:t>
            </a:r>
            <a:r>
              <a:rPr lang="en-US" dirty="0" err="1"/>
              <a:t>Linaro</a:t>
            </a:r>
            <a:r>
              <a:rPr lang="en-US" dirty="0"/>
              <a:t> (which you may know, is a Arm-software ecosystem company). </a:t>
            </a:r>
          </a:p>
          <a:p>
            <a:pPr lvl="0"/>
            <a:r>
              <a:rPr lang="en-US" dirty="0"/>
              <a:t>In RISCstar, we all have a vision to speed up and consolidate RISC-V software.</a:t>
            </a:r>
          </a:p>
        </p:txBody>
      </p:sp>
    </p:spTree>
    <p:extLst>
      <p:ext uri="{BB962C8B-B14F-4D97-AF65-F5344CB8AC3E}">
        <p14:creationId xmlns:p14="http://schemas.microsoft.com/office/powerpoint/2010/main" val="3029588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SLEEF is implemented in a </a:t>
            </a:r>
            <a:r>
              <a:rPr lang="en-US" b="1" dirty="0"/>
              <a:t>Vector-Length Agnostic</a:t>
            </a:r>
            <a:r>
              <a:rPr lang="en-US" dirty="0"/>
              <a:t> (VLA) fashion. </a:t>
            </a:r>
          </a:p>
          <a:p>
            <a:pPr lvl="1"/>
            <a:r>
              <a:rPr lang="en-US" dirty="0"/>
              <a:t>Which means, in Arm SVE, and in RISC-V vector, it always utilize the entire (MAXIMUM) vector lanes.</a:t>
            </a:r>
          </a:p>
          <a:p>
            <a:pPr lvl="1"/>
            <a:r>
              <a:rPr lang="en-US" dirty="0"/>
              <a:t>Then, in RISC-V vector, because we have ‘Vector Register Grouping’, aka. Length Multiplier, the story becomes more </a:t>
            </a:r>
            <a:r>
              <a:rPr lang="en-US" dirty="0" err="1"/>
              <a:t>instresting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Here, actually, in SLEEF, there are two variants: RVVM1, RVVM2.</a:t>
            </a:r>
          </a:p>
          <a:p>
            <a:pPr lvl="1"/>
            <a:r>
              <a:rPr lang="en-US" dirty="0"/>
              <a:t>Meaning LMUL=1 and LMUL=2 respectively.</a:t>
            </a:r>
          </a:p>
          <a:p>
            <a:endParaRPr lang="en-US" dirty="0"/>
          </a:p>
          <a:p>
            <a:r>
              <a:rPr lang="en-US" dirty="0"/>
              <a:t>Actually, what we saw here is using a bigger LMUL is always GOOD!!</a:t>
            </a:r>
          </a:p>
          <a:p>
            <a:pPr lvl="1"/>
            <a:r>
              <a:rPr lang="en-US" dirty="0"/>
              <a:t>The only outlier is ‘tanh(x)’. </a:t>
            </a:r>
          </a:p>
          <a:p>
            <a:pPr lvl="1"/>
            <a:r>
              <a:rPr lang="en-US" dirty="0"/>
              <a:t>All everything else others, shows increase in speedup when LMUL grows from 1 to 2.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0"/>
            <a:r>
              <a:rPr lang="en-US" dirty="0"/>
              <a:t>== END ==</a:t>
            </a:r>
          </a:p>
          <a:p>
            <a:r>
              <a:rPr lang="en-US" dirty="0"/>
              <a:t>(no time to compare this) Theoretical maximum speedup is, K1 VLEN=256-bit: </a:t>
            </a:r>
          </a:p>
          <a:p>
            <a:pPr lvl="1"/>
            <a:r>
              <a:rPr lang="en-US" dirty="0"/>
              <a:t>Double: 4x for RVVM1; 8x for RVVM2</a:t>
            </a:r>
          </a:p>
          <a:p>
            <a:pPr lvl="1"/>
            <a:r>
              <a:rPr lang="en-US" dirty="0"/>
              <a:t>Single:   8x for RVVM1; 16x for RVVM2</a:t>
            </a:r>
          </a:p>
        </p:txBody>
      </p:sp>
    </p:spTree>
    <p:extLst>
      <p:ext uri="{BB962C8B-B14F-4D97-AF65-F5344CB8AC3E}">
        <p14:creationId xmlns:p14="http://schemas.microsoft.com/office/powerpoint/2010/main" val="18848674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graph showing this trend more clearly:</a:t>
            </a:r>
          </a:p>
          <a:p>
            <a:r>
              <a:rPr lang="en-US" dirty="0"/>
              <a:t>Let’s directly compare gains of LMUL =2 against LMUL =1, </a:t>
            </a:r>
          </a:p>
          <a:p>
            <a:pPr lvl="1"/>
            <a:r>
              <a:rPr lang="en-US" dirty="0"/>
              <a:t>We saw steady ~1.4x speed up in RVVM2 (</a:t>
            </a:r>
            <a:r>
              <a:rPr lang="en-US" dirty="0" err="1"/>
              <a:t>ie</a:t>
            </a:r>
            <a:r>
              <a:rPr lang="en-US" dirty="0"/>
              <a:t>. LMUL=2).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This is super-good. At the same time, fine-tuning over LMUL maybe required. As we saw, there is no </a:t>
            </a:r>
            <a:r>
              <a:rPr lang="en-US" b="1" dirty="0"/>
              <a:t>GAINs</a:t>
            </a:r>
            <a:r>
              <a:rPr lang="en-US" dirty="0"/>
              <a:t> in ‘hyperbolic tangent’ function.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Since these are memory-bound operators, the limitation is not in the register file numbers side.</a:t>
            </a:r>
          </a:p>
          <a:p>
            <a:pPr lvl="0"/>
            <a:r>
              <a:rPr lang="en-US" dirty="0"/>
              <a:t>For our next step, it is logical to explore:</a:t>
            </a:r>
          </a:p>
          <a:p>
            <a:pPr lvl="1"/>
            <a:r>
              <a:rPr lang="en-US" dirty="0"/>
              <a:t>Does it make sense to go even higher to squeeze more performance from LMUL?</a:t>
            </a:r>
          </a:p>
          <a:p>
            <a:pPr lvl="2"/>
            <a:r>
              <a:rPr lang="en-US" dirty="0"/>
              <a:t>For example, Does </a:t>
            </a:r>
            <a:r>
              <a:rPr lang="en-US" b="1" dirty="0"/>
              <a:t>RVVM4 ( LMUL=4 )</a:t>
            </a:r>
            <a:r>
              <a:rPr lang="en-US" dirty="0"/>
              <a:t> make sense?</a:t>
            </a:r>
          </a:p>
          <a:p>
            <a:pPr lvl="2"/>
            <a:r>
              <a:rPr lang="en-US" dirty="0"/>
              <a:t>That will be our future exploration directions.</a:t>
            </a:r>
          </a:p>
        </p:txBody>
      </p:sp>
    </p:spTree>
    <p:extLst>
      <p:ext uri="{BB962C8B-B14F-4D97-AF65-F5344CB8AC3E}">
        <p14:creationId xmlns:p14="http://schemas.microsoft.com/office/powerpoint/2010/main" val="1431384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let’s get to a more real use case. Let’s use the base math functions in SLEEF to implement a real </a:t>
            </a:r>
            <a:r>
              <a:rPr lang="en-US" dirty="0" err="1"/>
              <a:t>GeLU</a:t>
            </a:r>
            <a:r>
              <a:rPr lang="en-US" dirty="0"/>
              <a:t> (ACTIVATION) function.</a:t>
            </a:r>
          </a:p>
          <a:p>
            <a:endParaRPr lang="en-US" dirty="0"/>
          </a:p>
          <a:p>
            <a:r>
              <a:rPr lang="en-US" dirty="0" err="1"/>
              <a:t>GeLU</a:t>
            </a:r>
            <a:r>
              <a:rPr lang="en-US" dirty="0"/>
              <a:t> has two implementation methods, One the exact version is using the "</a:t>
            </a:r>
            <a:r>
              <a:rPr lang="en-US" b="1" dirty="0"/>
              <a:t>error function</a:t>
            </a:r>
            <a:r>
              <a:rPr lang="en-US" dirty="0"/>
              <a:t>”, ERF(); the other is using ‘</a:t>
            </a:r>
            <a:r>
              <a:rPr lang="en-US" b="1" dirty="0"/>
              <a:t>hyperbolic tangent</a:t>
            </a:r>
            <a:r>
              <a:rPr lang="en-US" dirty="0"/>
              <a:t>’ TANH() approximation.</a:t>
            </a:r>
          </a:p>
          <a:p>
            <a:pPr lvl="1"/>
            <a:r>
              <a:rPr lang="en-US" dirty="0"/>
              <a:t>1.  Exact version: GELU(x) = 0.5 * x * (1 + erf(x/√2))</a:t>
            </a:r>
          </a:p>
          <a:p>
            <a:pPr lvl="1"/>
            <a:r>
              <a:rPr lang="en-US" dirty="0"/>
              <a:t>2. Tanh approximation: GELU(x) ≈ 0.5 * x * (1 + tanh(√(2/</a:t>
            </a:r>
            <a:r>
              <a:rPr lang="el-GR" dirty="0"/>
              <a:t>π) * (</a:t>
            </a:r>
            <a:r>
              <a:rPr lang="en-US" dirty="0"/>
              <a:t>x + 0.044715 * x3)))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Conclusion / Observations:</a:t>
            </a:r>
          </a:p>
          <a:p>
            <a:pPr lvl="1"/>
            <a:r>
              <a:rPr lang="en-US" dirty="0"/>
              <a:t>1. RVVM2 is better than RVVM1.</a:t>
            </a:r>
          </a:p>
          <a:p>
            <a:pPr lvl="1"/>
            <a:r>
              <a:rPr lang="en-US" b="1" dirty="0"/>
              <a:t>2. the ‘Error Function’ erf() is more friendly to Length Multiplier (LMUL) expansion.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tabLst/>
              <a:defRPr/>
            </a:pPr>
            <a:r>
              <a:rPr lang="en-US" dirty="0"/>
              <a:t>3. Bottom line: SLEEF RVV delivers solid gains, with RVVM2 reaching up to ~2.66x (</a:t>
            </a:r>
            <a:r>
              <a:rPr lang="en-US" dirty="0" err="1"/>
              <a:t>erff</a:t>
            </a:r>
            <a:r>
              <a:rPr lang="en-US" dirty="0"/>
              <a:t>) over </a:t>
            </a:r>
            <a:r>
              <a:rPr lang="en-US" dirty="0" err="1"/>
              <a:t>libm</a:t>
            </a:r>
            <a:r>
              <a:rPr lang="en-US" dirty="0"/>
              <a:t>.</a:t>
            </a:r>
          </a:p>
          <a:p>
            <a:pPr lvl="1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5083112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the final part of my talk, I would like to touch a little bit of ‘tools and SYSTEM OBSERVABILITY’.</a:t>
            </a:r>
          </a:p>
        </p:txBody>
      </p:sp>
    </p:spTree>
    <p:extLst>
      <p:ext uri="{BB962C8B-B14F-4D97-AF65-F5344CB8AC3E}">
        <p14:creationId xmlns:p14="http://schemas.microsoft.com/office/powerpoint/2010/main" val="1096236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hardware platform we use, the SpacemiT K1, it has a customized ‘vendor proprietary’ perf support.</a:t>
            </a:r>
          </a:p>
          <a:p>
            <a:r>
              <a:rPr lang="en-US" dirty="0"/>
              <a:t>It provides a plenty of events. (Total account is </a:t>
            </a:r>
            <a:r>
              <a:rPr lang="en-US" b="1" dirty="0"/>
              <a:t>82 events</a:t>
            </a:r>
            <a:r>
              <a:rPr lang="en-US" b="0" dirty="0"/>
              <a:t>).</a:t>
            </a:r>
            <a:endParaRPr lang="en-US" b="1" dirty="0"/>
          </a:p>
          <a:p>
            <a:r>
              <a:rPr lang="en-US" dirty="0"/>
              <a:t>However, in order to use them, you have to migrate their ‘vendor’ version of Linux kernel (currently v6.6),</a:t>
            </a:r>
          </a:p>
          <a:p>
            <a:r>
              <a:rPr lang="en-US" dirty="0"/>
              <a:t>And compile the</a:t>
            </a:r>
            <a:r>
              <a:rPr lang="zh-CN" altLang="en-US" dirty="0"/>
              <a:t> </a:t>
            </a:r>
            <a:r>
              <a:rPr lang="en-US" altLang="zh-CN" dirty="0"/>
              <a:t>vendor</a:t>
            </a:r>
            <a:r>
              <a:rPr lang="en-US" dirty="0"/>
              <a:t> version of ‘perf’.</a:t>
            </a:r>
          </a:p>
          <a:p>
            <a:endParaRPr lang="en-US" dirty="0"/>
          </a:p>
          <a:p>
            <a:r>
              <a:rPr lang="en-US" dirty="0"/>
              <a:t>All these add to barriers for performance tuning. Making the method non-standard.</a:t>
            </a:r>
          </a:p>
          <a:p>
            <a:endParaRPr lang="en-US" dirty="0"/>
          </a:p>
          <a:p>
            <a:r>
              <a:rPr lang="en-US" dirty="0"/>
              <a:t>Again, as mentioned by many other speakers today, I call for ecosystem collaboration. In the ‘perf’, in system observability.</a:t>
            </a:r>
          </a:p>
          <a:p>
            <a:endParaRPr lang="en-US" dirty="0"/>
          </a:p>
          <a:p>
            <a:r>
              <a:rPr lang="en-US" dirty="0"/>
              <a:t>Click for next page!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870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Data Locality! Length Multiplier! </a:t>
            </a:r>
          </a:p>
          <a:p>
            <a:pPr marL="914400" lvl="1" indent="-298450"/>
            <a:r>
              <a:rPr lang="en-US" dirty="0"/>
              <a:t>Not always good, but it can be always good.</a:t>
            </a:r>
          </a:p>
          <a:p>
            <a:pPr marL="914400" lvl="1" indent="-298450"/>
            <a:r>
              <a:rPr lang="en-US" dirty="0"/>
              <a:t>Fine-tuning is the king</a:t>
            </a:r>
          </a:p>
          <a:p>
            <a:pPr marL="457200" lvl="0" indent="-298450">
              <a:buFont typeface="+mj-lt"/>
              <a:buAutoNum type="arabicPeriod"/>
            </a:pPr>
            <a:r>
              <a:rPr lang="en-US" dirty="0"/>
              <a:t>Ecosystem maturity:</a:t>
            </a:r>
          </a:p>
          <a:p>
            <a:pPr marL="914400" lvl="1" indent="-298450"/>
            <a:r>
              <a:rPr lang="en-US" dirty="0"/>
              <a:t>The </a:t>
            </a:r>
            <a:r>
              <a:rPr lang="zh-CN" altLang="en-US" dirty="0"/>
              <a:t>‘</a:t>
            </a:r>
            <a:r>
              <a:rPr lang="en-US" altLang="zh-CN" dirty="0"/>
              <a:t>C</a:t>
            </a:r>
            <a:r>
              <a:rPr lang="en-US" dirty="0"/>
              <a:t>ache </a:t>
            </a:r>
            <a:r>
              <a:rPr lang="en-US"/>
              <a:t>Block Prefetch Extension’ </a:t>
            </a:r>
            <a:r>
              <a:rPr lang="en-US" dirty="0"/>
              <a:t>support, in OpenBLAS, in compilers. </a:t>
            </a:r>
          </a:p>
          <a:p>
            <a:pPr marL="914400" lvl="1" indent="-298450"/>
            <a:r>
              <a:rPr lang="en-US" dirty="0"/>
              <a:t>The tooling, observability, like ‘perf’ support. We need a common RISC-V arch-wise solution, instead of ‘vendor-specific’ designs.</a:t>
            </a:r>
          </a:p>
          <a:p>
            <a:pPr marL="914400" lvl="1" indent="-298450"/>
            <a:endParaRPr lang="en-US" dirty="0"/>
          </a:p>
          <a:p>
            <a:pPr marL="457200" lvl="0" indent="-298450"/>
            <a:r>
              <a:rPr lang="en-US" dirty="0"/>
              <a:t>At last, let’s unify around the ‘RISCSTAR TOOLCHAIN’, come and join us! Download and use it~</a:t>
            </a:r>
          </a:p>
        </p:txBody>
      </p:sp>
    </p:spTree>
    <p:extLst>
      <p:ext uri="{BB962C8B-B14F-4D97-AF65-F5344CB8AC3E}">
        <p14:creationId xmlns:p14="http://schemas.microsoft.com/office/powerpoint/2010/main" val="8236839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 that, I wrap up today’s talk!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you.</a:t>
            </a:r>
            <a:endParaRPr dirty="0"/>
          </a:p>
        </p:txBody>
      </p:sp>
      <p:sp>
        <p:nvSpPr>
          <p:cNvPr id="81" name="Google Shape;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73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let’s focus on two open-source libraries: </a:t>
            </a:r>
            <a:r>
              <a:rPr lang="en-US" b="1" dirty="0"/>
              <a:t>OPENBLAS</a:t>
            </a:r>
            <a:r>
              <a:rPr lang="en-US" dirty="0"/>
              <a:t> and </a:t>
            </a:r>
            <a:r>
              <a:rPr lang="en-US" b="1" dirty="0"/>
              <a:t>SLEEF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, First, I will explain the design logic of using RVV</a:t>
            </a:r>
          </a:p>
          <a:p>
            <a:pPr lvl="1"/>
            <a:r>
              <a:rPr lang="en-US" dirty="0"/>
              <a:t>I will show the actual RVV code / assembly, intrinsics / we used in these kernels.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, I will show the performance gains we can achieve using RVV, I made comparison between scalar and vector.</a:t>
            </a:r>
            <a:r>
              <a:rPr lang="en-US" b="1" dirty="0"/>
              <a:t> </a:t>
            </a:r>
          </a:p>
          <a:p>
            <a:pPr lvl="1"/>
            <a:r>
              <a:rPr lang="en-US" b="1" dirty="0"/>
              <a:t>IMPORTANTLY</a:t>
            </a:r>
            <a:r>
              <a:rPr lang="en-US" dirty="0"/>
              <a:t>, which I’ll elaborate later, I made comparison between different </a:t>
            </a:r>
            <a:r>
              <a:rPr lang="en-US" b="1" dirty="0"/>
              <a:t>RVV</a:t>
            </a:r>
            <a:r>
              <a:rPr lang="en-US" dirty="0"/>
              <a:t> </a:t>
            </a:r>
            <a:r>
              <a:rPr lang="en-US" b="1" dirty="0"/>
              <a:t>VECTOR configurations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0"/>
            <a:r>
              <a:rPr lang="en-US" altLang="zh-CN" dirty="0"/>
              <a:t>3</a:t>
            </a:r>
            <a:r>
              <a:rPr lang="en-US" altLang="zh-CN" baseline="30000" dirty="0"/>
              <a:t>rd</a:t>
            </a:r>
            <a:r>
              <a:rPr lang="zh-CN" altLang="en-US" dirty="0"/>
              <a:t>，</a:t>
            </a:r>
            <a:r>
              <a:rPr lang="en-US" dirty="0"/>
              <a:t>I’ll touch a little bit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‘</a:t>
            </a:r>
            <a:r>
              <a:rPr lang="en-US" dirty="0"/>
              <a:t>Observability</a:t>
            </a:r>
            <a:r>
              <a:rPr lang="zh-CN" altLang="en-US" dirty="0"/>
              <a:t> </a:t>
            </a:r>
            <a:r>
              <a:rPr lang="en-US" altLang="zh-CN" dirty="0"/>
              <a:t>and tooling’</a:t>
            </a:r>
            <a:r>
              <a:rPr lang="en-US" dirty="0"/>
              <a:t>, like </a:t>
            </a:r>
            <a:r>
              <a:rPr lang="en-US" b="1" dirty="0"/>
              <a:t>PERF</a:t>
            </a:r>
            <a:r>
              <a:rPr lang="en-US" dirty="0"/>
              <a:t>, but due to today’s session length, I won’t speak much.</a:t>
            </a:r>
          </a:p>
        </p:txBody>
      </p:sp>
    </p:spTree>
    <p:extLst>
      <p:ext uri="{BB962C8B-B14F-4D97-AF65-F5344CB8AC3E}">
        <p14:creationId xmlns:p14="http://schemas.microsoft.com/office/powerpoint/2010/main" val="3396285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quick list of environment I used for performance measurement I’ll present in this talk.</a:t>
            </a:r>
          </a:p>
          <a:p>
            <a:pPr lvl="1"/>
            <a:r>
              <a:rPr lang="en-US" dirty="0"/>
              <a:t>Hardware side, it’s </a:t>
            </a:r>
            <a:r>
              <a:rPr lang="en-US" dirty="0" err="1"/>
              <a:t>SpacemiT’s</a:t>
            </a:r>
            <a:r>
              <a:rPr lang="en-US" dirty="0"/>
              <a:t> K1 SoC, which is a RVV capable, with 256-bit vector length, 8 cores. </a:t>
            </a:r>
          </a:p>
          <a:p>
            <a:pPr lvl="1"/>
            <a:r>
              <a:rPr lang="en-US" dirty="0"/>
              <a:t>Software platform, I used a ‘Fedora 42 Remix’, released by Fedora-V Force team.</a:t>
            </a:r>
          </a:p>
          <a:p>
            <a:pPr lvl="2"/>
            <a:r>
              <a:rPr lang="en-US" dirty="0"/>
              <a:t>A special thanks to </a:t>
            </a:r>
            <a:r>
              <a:rPr lang="en-US" b="1" dirty="0"/>
              <a:t>Haibin Liu </a:t>
            </a:r>
            <a:r>
              <a:rPr lang="en-US" dirty="0"/>
              <a:t>of the Fedora-V Force team.</a:t>
            </a:r>
          </a:p>
          <a:p>
            <a:pPr lvl="2"/>
            <a:r>
              <a:rPr lang="en-US" dirty="0"/>
              <a:t>He provided invaluable support throughout this project.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Fir </a:t>
            </a:r>
            <a:r>
              <a:rPr lang="en-US" b="1" dirty="0"/>
              <a:t>TOOLCHAIN</a:t>
            </a:r>
            <a:r>
              <a:rPr lang="en-US" dirty="0"/>
              <a:t>, RISCstar builds high performance RISC-V Vector optimization tuned toolchain.</a:t>
            </a:r>
          </a:p>
          <a:p>
            <a:pPr lvl="1"/>
            <a:r>
              <a:rPr lang="en-US" dirty="0"/>
              <a:t>You are welcomed to download and give it a try. Leave your thoughts to us.</a:t>
            </a:r>
          </a:p>
        </p:txBody>
      </p:sp>
    </p:spTree>
    <p:extLst>
      <p:ext uri="{BB962C8B-B14F-4D97-AF65-F5344CB8AC3E}">
        <p14:creationId xmlns:p14="http://schemas.microsoft.com/office/powerpoint/2010/main" val="2792310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Let’s jump start from </a:t>
            </a:r>
            <a:r>
              <a:rPr lang="en-US" b="1" dirty="0"/>
              <a:t>KEY CONSIDERARTIONS </a:t>
            </a:r>
            <a:r>
              <a:rPr lang="en-US" dirty="0"/>
              <a:t>when porting a kernel from other ISA technology to </a:t>
            </a:r>
            <a:r>
              <a:rPr lang="en-US" b="1" dirty="0"/>
              <a:t>RISC-V Vector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4697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RISC-V Vector has a series of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UNIQUE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features comparing with other ISAs.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1</a:t>
            </a:r>
            <a:r>
              <a:rPr lang="en-US" sz="1100" b="0" i="0" u="none" strike="noStrike" cap="none" baseline="3000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, ‘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Register File Design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’: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risc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-v provides a separate, dedicated vector register file, v0 to v31. Not overlapping with float registers (f0 to f31).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2</a:t>
            </a:r>
            <a:r>
              <a:rPr lang="en-US" sz="1100" b="0" i="0" u="none" strike="noStrike" cap="none" baseline="3000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nd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, ‘Core Programming Model’: I will cover in the next page.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Let’s discuss ‘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Register Grouping (Length Multiplier)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’ and ‘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Vector Length Control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’ here in detail.</a:t>
            </a:r>
          </a:p>
          <a:p>
            <a:pPr lvl="2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These two features are usually </a:t>
            </a:r>
            <a:r>
              <a:rPr lang="en-US" sz="1100" b="1" i="0" u="sng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the first hurdles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people me when they start moving from the original ISAs to RISC-V Vector.</a:t>
            </a: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‘Click’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Here is an illustration of the concept of ‘Register Grouping’. (i.e. LMUL, length multiplier).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This setting will group the registers into one, and name them (reference them) at the first register in the group.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Here as example, I used 256 bits vector length as example. When you set LMUL=1, you get 256bits; when you set LMUL=2, your gets 512 bits per data operations;</a:t>
            </a:r>
          </a:p>
          <a:p>
            <a:pPr lvl="2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With LMUL=4, you get 1K bits per data operations, a total of 4 base registers.</a:t>
            </a:r>
          </a:p>
          <a:p>
            <a:pPr lvl="2"/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So, How will this work in reality? That will lead us to another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important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concept in RVV: the ‘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AVL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’, ‘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APPLICATION Vector Length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’. </a:t>
            </a:r>
          </a:p>
          <a:p>
            <a:pPr lvl="0"/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‘Click’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With register grouping (LMUL), your vector lengths can be doubled or quadrupled, or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octupled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(depending the LMUL you choose , 1, 2, 4, 8 is allowed), we call that ‘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VLMAX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’. 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Basically, VLMAX equals ‘vector length’ times ‘length multiplier’. (VLMAX = VLEN * LMUL)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Then, in application, the user set the ‘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AVL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’, application vector length. 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AVL, can be understanded as a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user’s requirement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. With AVL, you tell the hardware, how many elements you expect it to handle in each operation.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The hardware can say ”ok, you need 100, but in one instruction, I can only handle 16”, the hardware will return 16.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vl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= 16)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In a different story, usually at the end of a loop, you can say “I want you process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11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elements”, the hardware can say “I can handle 16, but you only need 11”, the hardware will return 11 (in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vl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) in this case.</a:t>
            </a:r>
          </a:p>
          <a:p>
            <a:pPr lvl="1"/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VL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is the ‘negotiation result’ between application and the hardware.</a:t>
            </a:r>
          </a:p>
          <a:p>
            <a:pPr lvl="1"/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lvl="0"/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Requirement, Negotiation,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Rssponse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:  AVL, LMUL, and VL, all these are done in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ONE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RISC-V instruction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: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vsetvl</a:t>
            </a:r>
            <a:endParaRPr lang="en-US" sz="1100" b="1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lvl="1"/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AVL: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software’s request</a:t>
            </a:r>
          </a:p>
          <a:p>
            <a:pPr lvl="1"/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VLMAX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: hardware’s capability</a:t>
            </a:r>
          </a:p>
          <a:p>
            <a:pPr lvl="1"/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VL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: hardware’s response</a:t>
            </a:r>
          </a:p>
          <a:p>
            <a:pPr lvl="1"/>
            <a:endParaRPr lang="en-US" sz="1100" b="1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The application specifies AVL, and the hardware responds by setting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vl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(vector length) - the actual number of elements that will be processed per iteration.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==END==</a:t>
            </a: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Key Point: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The same kernel binary runs on all hardware, but the actual vector length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is determined by both the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software's request (AVL)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and the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hardware's capability (VLMAX)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The hardware can only provide what the software asks for, even if it's capable of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680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AI operator kernels, </a:t>
            </a:r>
            <a:r>
              <a:rPr lang="en-US" b="1" dirty="0"/>
              <a:t>Loop</a:t>
            </a:r>
            <a:r>
              <a:rPr lang="en-US" dirty="0"/>
              <a:t> vectorization is very common. </a:t>
            </a:r>
          </a:p>
          <a:p>
            <a:r>
              <a:rPr lang="en-US" dirty="0"/>
              <a:t>When porting such kernel codes from the source ISA to RVV, the first step to transform </a:t>
            </a:r>
            <a:r>
              <a:rPr lang="en-US" b="1" dirty="0"/>
              <a:t>MUST</a:t>
            </a:r>
            <a:r>
              <a:rPr lang="en-US" dirty="0"/>
              <a:t> be the “loop control”.</a:t>
            </a:r>
          </a:p>
          <a:p>
            <a:r>
              <a:rPr lang="en-US" dirty="0"/>
              <a:t>I define ‘Loop Control’ modification as </a:t>
            </a:r>
            <a:r>
              <a:rPr lang="en-US" u="sng" dirty="0"/>
              <a:t>code porting “</a:t>
            </a:r>
            <a:r>
              <a:rPr lang="en-US" b="1" u="sng" dirty="0"/>
              <a:t>STEP 1</a:t>
            </a:r>
            <a:r>
              <a:rPr lang="en-US" u="sng" dirty="0"/>
              <a:t>”</a:t>
            </a:r>
          </a:p>
          <a:p>
            <a:endParaRPr lang="en-US" u="sng" dirty="0"/>
          </a:p>
          <a:p>
            <a:r>
              <a:rPr lang="en-US" dirty="0"/>
              <a:t>In Arm SVE, the loop control is done by </a:t>
            </a:r>
            <a:r>
              <a:rPr lang="en-US" b="1" dirty="0"/>
              <a:t>predicate</a:t>
            </a:r>
            <a:r>
              <a:rPr lang="en-US" dirty="0"/>
              <a:t>. Where in each loop, a predicate must be calculated first, and this predicate (‘</a:t>
            </a:r>
            <a:r>
              <a:rPr lang="en-US" b="1" dirty="0"/>
              <a:t>PG</a:t>
            </a:r>
            <a:r>
              <a:rPr lang="en-US" dirty="0"/>
              <a:t>’ in the chart) will be used in every following intrinsics.</a:t>
            </a:r>
          </a:p>
          <a:p>
            <a:r>
              <a:rPr lang="en-US" dirty="0"/>
              <a:t>As a contrast, In RVV,</a:t>
            </a:r>
          </a:p>
          <a:p>
            <a:pPr lvl="1"/>
            <a:r>
              <a:rPr lang="en-US" dirty="0"/>
              <a:t>RVV uses the ‘hardware returned’ </a:t>
            </a:r>
            <a:r>
              <a:rPr lang="en-US" b="1" dirty="0"/>
              <a:t>VL (</a:t>
            </a:r>
            <a:r>
              <a:rPr lang="en-US" b="0" dirty="0"/>
              <a:t>vector length</a:t>
            </a:r>
            <a:r>
              <a:rPr lang="en-US" b="1" dirty="0"/>
              <a:t>). </a:t>
            </a:r>
            <a:r>
              <a:rPr lang="en-US" b="0" dirty="0"/>
              <a:t>And ‘VL’ will guard through the loop body, to control which lanes are used, and which lanes are not.</a:t>
            </a:r>
          </a:p>
          <a:p>
            <a:pPr lvl="0"/>
            <a:r>
              <a:rPr lang="en-US" b="0" dirty="0"/>
              <a:t>Both SVE and RVV, have tail-loop handled in the final iteration. The same loop code can handle partially activated vector lanes </a:t>
            </a:r>
            <a:r>
              <a:rPr lang="en-US" b="1" dirty="0"/>
              <a:t>automatically</a:t>
            </a:r>
            <a:r>
              <a:rPr lang="en-US" b="0" dirty="0"/>
              <a:t>.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Prototype: svfloat32_t </a:t>
            </a:r>
            <a:r>
              <a:rPr lang="en-US" b="1" dirty="0"/>
              <a:t>svmla_f32_m</a:t>
            </a:r>
            <a:r>
              <a:rPr lang="en-US" dirty="0"/>
              <a:t>(</a:t>
            </a:r>
            <a:r>
              <a:rPr lang="en-US" dirty="0" err="1"/>
              <a:t>svbool_t</a:t>
            </a:r>
            <a:r>
              <a:rPr lang="en-US" dirty="0"/>
              <a:t> </a:t>
            </a:r>
            <a:r>
              <a:rPr lang="en-US" dirty="0" err="1"/>
              <a:t>pg</a:t>
            </a:r>
            <a:r>
              <a:rPr lang="en-US" dirty="0"/>
              <a:t>, svfloat32_t acc, svfloat32_t x, svfloat32_t y);</a:t>
            </a:r>
          </a:p>
          <a:p>
            <a:r>
              <a:rPr lang="en-US" dirty="0"/>
              <a:t>Semantics: </a:t>
            </a:r>
          </a:p>
          <a:p>
            <a:pPr lvl="1"/>
            <a:r>
              <a:rPr lang="en-US" dirty="0"/>
              <a:t>• For lanes where </a:t>
            </a:r>
            <a:r>
              <a:rPr lang="en-US" dirty="0" err="1"/>
              <a:t>pg</a:t>
            </a:r>
            <a:r>
              <a:rPr lang="en-US" dirty="0"/>
              <a:t> is true: result = acc + x * y</a:t>
            </a:r>
          </a:p>
          <a:p>
            <a:pPr lvl="1"/>
            <a:r>
              <a:rPr lang="en-US" dirty="0"/>
              <a:t>• Else: result = acc</a:t>
            </a:r>
          </a:p>
          <a:p>
            <a:endParaRPr lang="en-US" dirty="0"/>
          </a:p>
          <a:p>
            <a:r>
              <a:rPr lang="en-US" dirty="0"/>
              <a:t>Prototype: vfloat32m1_t </a:t>
            </a:r>
            <a:r>
              <a:rPr lang="en-US" b="1" dirty="0"/>
              <a:t>__riscv_vfmacc_vv_f32m1</a:t>
            </a:r>
            <a:r>
              <a:rPr lang="en-US" dirty="0"/>
              <a:t>(vfloat32m1_t </a:t>
            </a:r>
            <a:r>
              <a:rPr lang="en-US" dirty="0" err="1"/>
              <a:t>vd</a:t>
            </a:r>
            <a:r>
              <a:rPr lang="en-US" dirty="0"/>
              <a:t>, vfloat32m1_t vs1, vfloat32m1_t vs2, </a:t>
            </a:r>
            <a:r>
              <a:rPr lang="en-US" dirty="0" err="1"/>
              <a:t>size_t</a:t>
            </a:r>
            <a:r>
              <a:rPr lang="en-US" dirty="0"/>
              <a:t> </a:t>
            </a:r>
            <a:r>
              <a:rPr lang="en-US" dirty="0" err="1"/>
              <a:t>vl</a:t>
            </a:r>
            <a:r>
              <a:rPr lang="en-US" dirty="0"/>
              <a:t>);</a:t>
            </a:r>
          </a:p>
          <a:p>
            <a:r>
              <a:rPr lang="en-US" dirty="0"/>
              <a:t>• Semantics: for </a:t>
            </a:r>
            <a:r>
              <a:rPr lang="en-US" dirty="0" err="1"/>
              <a:t>i</a:t>
            </a:r>
            <a:r>
              <a:rPr lang="en-US" dirty="0"/>
              <a:t> in [0, </a:t>
            </a:r>
            <a:r>
              <a:rPr lang="en-US" dirty="0" err="1"/>
              <a:t>vl</a:t>
            </a:r>
            <a:r>
              <a:rPr lang="en-US" dirty="0"/>
              <a:t>) do fused multiply-add• </a:t>
            </a:r>
            <a:r>
              <a:rPr lang="en-US" dirty="0" err="1"/>
              <a:t>vd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/>
              <a:t>vd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+ vs1[</a:t>
            </a:r>
            <a:r>
              <a:rPr lang="en-US" dirty="0" err="1"/>
              <a:t>i</a:t>
            </a:r>
            <a:r>
              <a:rPr lang="en-US" dirty="0"/>
              <a:t>] * vs2[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  <a:p>
            <a:r>
              <a:rPr lang="en-US" dirty="0"/>
              <a:t> Notes: m1 means LMUL=1. Masked/tail variants exist: m, _</a:t>
            </a:r>
            <a:r>
              <a:rPr lang="en-US" dirty="0" err="1"/>
              <a:t>tu</a:t>
            </a:r>
            <a:r>
              <a:rPr lang="en-US" dirty="0"/>
              <a:t>, _tum, _</a:t>
            </a:r>
            <a:r>
              <a:rPr lang="en-US" dirty="0" err="1"/>
              <a:t>tumu</a:t>
            </a:r>
            <a:r>
              <a:rPr lang="en-US" dirty="0"/>
              <a:t>, _mu.</a:t>
            </a:r>
          </a:p>
        </p:txBody>
      </p:sp>
    </p:spTree>
    <p:extLst>
      <p:ext uri="{BB962C8B-B14F-4D97-AF65-F5344CB8AC3E}">
        <p14:creationId xmlns:p14="http://schemas.microsoft.com/office/powerpoint/2010/main" val="4150857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Identified the ‘main loop’ of a kernel implementation, the NEXT STEP in porting is likely the ‘Intrinsics’ and ‘Concept’ mapping.</a:t>
            </a:r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From the original vector </a:t>
            </a:r>
            <a:r>
              <a:rPr lang="en-US" dirty="0" err="1"/>
              <a:t>instinsics</a:t>
            </a:r>
            <a:r>
              <a:rPr lang="en-US" dirty="0"/>
              <a:t> TO the RVV equivalent.</a:t>
            </a:r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Major operations in SVE, most of them, have direct mapping to RISV-V RVV. </a:t>
            </a:r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You just need to map and replace with the right RVV equivalent.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Here, what I put, is just some examples. </a:t>
            </a:r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One very good example for doing such mapping is to check the implementation of kernels in SLEEF.</a:t>
            </a:r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SLEEF is designed with common C (</a:t>
            </a:r>
            <a:r>
              <a:rPr lang="en-US" dirty="0" err="1"/>
              <a:t>simdsp.c</a:t>
            </a:r>
            <a:r>
              <a:rPr lang="en-US" dirty="0"/>
              <a:t> or </a:t>
            </a:r>
            <a:r>
              <a:rPr lang="en-US" dirty="0" err="1"/>
              <a:t>simddp.c</a:t>
            </a:r>
            <a:r>
              <a:rPr lang="en-US" dirty="0"/>
              <a:t>) source code, but using ‘architecture’ specific header file to map the common code to difference architectures.</a:t>
            </a:r>
          </a:p>
          <a:p>
            <a:pPr marL="1543050" lvl="3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It can support Intel AVX, Arm SVE, and RISC-V Vector.</a:t>
            </a:r>
          </a:p>
          <a:p>
            <a:pPr marL="1543050" lvl="3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dirty="0"/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For </a:t>
            </a:r>
            <a:r>
              <a:rPr lang="en-US" b="1" dirty="0"/>
              <a:t>NOW</a:t>
            </a:r>
            <a:r>
              <a:rPr lang="en-US" dirty="0"/>
              <a:t>, I would like to recommend a new course developed together by </a:t>
            </a:r>
            <a:r>
              <a:rPr lang="en-US" b="1" dirty="0"/>
              <a:t>RISCstar</a:t>
            </a:r>
            <a:r>
              <a:rPr lang="en-US" dirty="0"/>
              <a:t> and the </a:t>
            </a:r>
            <a:r>
              <a:rPr lang="en-US" b="1" dirty="0"/>
              <a:t>LINUX FOUNDATION</a:t>
            </a:r>
            <a:r>
              <a:rPr lang="en-US" dirty="0"/>
              <a:t>.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I suggest that any serious developer who want to learn more about this porting, take the online course. LFD114.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/>
              <a:t>It will be live online soon.</a:t>
            </a:r>
          </a:p>
        </p:txBody>
      </p:sp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Enough elaborations about RISC-V vector instructions and intrinsics, </a:t>
            </a:r>
            <a:r>
              <a:rPr lang="en-US" b="1" dirty="0"/>
              <a:t>NEXT</a:t>
            </a:r>
            <a:r>
              <a:rPr lang="en-US" b="0" dirty="0"/>
              <a:t>, let’s move on to AI Inference Operators.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4129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rgbClr val="01173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8"/>
          <p:cNvSpPr txBox="1">
            <a:spLocks noGrp="1"/>
          </p:cNvSpPr>
          <p:nvPr>
            <p:ph type="title"/>
          </p:nvPr>
        </p:nvSpPr>
        <p:spPr>
          <a:xfrm>
            <a:off x="570023" y="2186805"/>
            <a:ext cx="7497417" cy="214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00" tIns="288000" rIns="288000" bIns="2880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8" name="Google Shape;8;p8"/>
          <p:cNvSpPr txBox="1">
            <a:spLocks noGrp="1"/>
          </p:cNvSpPr>
          <p:nvPr>
            <p:ph type="body" idx="1"/>
          </p:nvPr>
        </p:nvSpPr>
        <p:spPr>
          <a:xfrm>
            <a:off x="564572" y="4333658"/>
            <a:ext cx="7478367" cy="46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BBC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BBC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BBC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BBC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BBC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46935EB-E4AD-DB6A-07A2-EC5916F511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547" y="394467"/>
            <a:ext cx="2109413" cy="762225"/>
          </a:xfrm>
          <a:prstGeom prst="rect">
            <a:avLst/>
          </a:prstGeom>
        </p:spPr>
      </p:pic>
      <p:pic>
        <p:nvPicPr>
          <p:cNvPr id="6" name="Picture 5" descr="A close up of icons&#10;&#10;AI-generated content may be incorrect.">
            <a:extLst>
              <a:ext uri="{FF2B5EF4-FFF2-40B4-BE49-F238E27FC236}">
                <a16:creationId xmlns:a16="http://schemas.microsoft.com/office/drawing/2014/main" id="{9449D8CF-DB3E-2C46-6EED-4B9508F3B98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92567" y="112230"/>
            <a:ext cx="12462813" cy="6600825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solidFill>
          <a:srgbClr val="01173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9"/>
          <p:cNvSpPr txBox="1">
            <a:spLocks noGrp="1"/>
          </p:cNvSpPr>
          <p:nvPr>
            <p:ph type="title"/>
          </p:nvPr>
        </p:nvSpPr>
        <p:spPr>
          <a:xfrm>
            <a:off x="333845" y="281562"/>
            <a:ext cx="10834898" cy="40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2" name="Google Shape;38;p13">
            <a:extLst>
              <a:ext uri="{FF2B5EF4-FFF2-40B4-BE49-F238E27FC236}">
                <a16:creationId xmlns:a16="http://schemas.microsoft.com/office/drawing/2014/main" id="{B78A6E1D-63A0-2994-A2BA-E21B26459B86}"/>
              </a:ext>
            </a:extLst>
          </p:cNvPr>
          <p:cNvSpPr/>
          <p:nvPr userDrawn="1"/>
        </p:nvSpPr>
        <p:spPr>
          <a:xfrm>
            <a:off x="0" y="6363095"/>
            <a:ext cx="12192000" cy="58545"/>
          </a:xfrm>
          <a:prstGeom prst="rect">
            <a:avLst/>
          </a:prstGeom>
          <a:solidFill>
            <a:srgbClr val="5B20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9"/>
          <p:cNvSpPr/>
          <p:nvPr/>
        </p:nvSpPr>
        <p:spPr>
          <a:xfrm>
            <a:off x="0" y="985449"/>
            <a:ext cx="12192000" cy="54352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9"/>
          <p:cNvSpPr txBox="1">
            <a:spLocks noGrp="1"/>
          </p:cNvSpPr>
          <p:nvPr>
            <p:ph type="body" idx="1"/>
          </p:nvPr>
        </p:nvSpPr>
        <p:spPr>
          <a:xfrm>
            <a:off x="333845" y="1457889"/>
            <a:ext cx="11000906" cy="467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 panose="020B0604020202020204" pitchFamily="34" charset="0"/>
              <a:buChar char="•"/>
              <a:defRPr sz="28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F3CCC26-333C-94D6-F40D-C376963FAE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0349" y="222262"/>
            <a:ext cx="1489789" cy="5383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 preserve="1">
  <p:cSld name="4_Custom Layout">
    <p:bg>
      <p:bgPr>
        <a:solidFill>
          <a:srgbClr val="01173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9"/>
          <p:cNvSpPr txBox="1">
            <a:spLocks noGrp="1"/>
          </p:cNvSpPr>
          <p:nvPr>
            <p:ph type="title"/>
          </p:nvPr>
        </p:nvSpPr>
        <p:spPr>
          <a:xfrm>
            <a:off x="333845" y="281562"/>
            <a:ext cx="10834898" cy="40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2" name="Google Shape;38;p13">
            <a:extLst>
              <a:ext uri="{FF2B5EF4-FFF2-40B4-BE49-F238E27FC236}">
                <a16:creationId xmlns:a16="http://schemas.microsoft.com/office/drawing/2014/main" id="{B78A6E1D-63A0-2994-A2BA-E21B26459B86}"/>
              </a:ext>
            </a:extLst>
          </p:cNvPr>
          <p:cNvSpPr/>
          <p:nvPr userDrawn="1"/>
        </p:nvSpPr>
        <p:spPr>
          <a:xfrm>
            <a:off x="0" y="6363095"/>
            <a:ext cx="12192000" cy="58545"/>
          </a:xfrm>
          <a:prstGeom prst="rect">
            <a:avLst/>
          </a:prstGeom>
          <a:solidFill>
            <a:srgbClr val="5B20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9"/>
          <p:cNvSpPr/>
          <p:nvPr/>
        </p:nvSpPr>
        <p:spPr>
          <a:xfrm>
            <a:off x="0" y="985449"/>
            <a:ext cx="12192000" cy="54352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9"/>
          <p:cNvSpPr txBox="1">
            <a:spLocks noGrp="1"/>
          </p:cNvSpPr>
          <p:nvPr>
            <p:ph type="body" idx="1"/>
          </p:nvPr>
        </p:nvSpPr>
        <p:spPr>
          <a:xfrm>
            <a:off x="333845" y="1457889"/>
            <a:ext cx="11000906" cy="467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 panose="020B0604020202020204" pitchFamily="34" charset="0"/>
              <a:buChar char="•"/>
              <a:defRPr sz="28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4D0781F-2DE6-47D7-E0EF-D89BA1362D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0349" y="222262"/>
            <a:ext cx="1489789" cy="53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20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 preserve="1" userDrawn="1">
  <p:cSld name="4_Custom Layout">
    <p:bg>
      <p:bgPr>
        <a:solidFill>
          <a:srgbClr val="01173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9"/>
          <p:cNvSpPr txBox="1">
            <a:spLocks noGrp="1"/>
          </p:cNvSpPr>
          <p:nvPr>
            <p:ph type="title"/>
          </p:nvPr>
        </p:nvSpPr>
        <p:spPr>
          <a:xfrm>
            <a:off x="333845" y="281562"/>
            <a:ext cx="10834898" cy="40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2" name="Google Shape;38;p13">
            <a:extLst>
              <a:ext uri="{FF2B5EF4-FFF2-40B4-BE49-F238E27FC236}">
                <a16:creationId xmlns:a16="http://schemas.microsoft.com/office/drawing/2014/main" id="{B78A6E1D-63A0-2994-A2BA-E21B26459B86}"/>
              </a:ext>
            </a:extLst>
          </p:cNvPr>
          <p:cNvSpPr/>
          <p:nvPr userDrawn="1"/>
        </p:nvSpPr>
        <p:spPr>
          <a:xfrm>
            <a:off x="0" y="6363095"/>
            <a:ext cx="12192000" cy="58545"/>
          </a:xfrm>
          <a:prstGeom prst="rect">
            <a:avLst/>
          </a:prstGeom>
          <a:solidFill>
            <a:srgbClr val="5B20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9"/>
          <p:cNvSpPr/>
          <p:nvPr/>
        </p:nvSpPr>
        <p:spPr>
          <a:xfrm>
            <a:off x="0" y="985449"/>
            <a:ext cx="12192000" cy="54352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98818B-D8F0-2088-66FA-0B7119F99BB0}"/>
              </a:ext>
            </a:extLst>
          </p:cNvPr>
          <p:cNvSpPr/>
          <p:nvPr userDrawn="1"/>
        </p:nvSpPr>
        <p:spPr>
          <a:xfrm>
            <a:off x="8773297" y="3336324"/>
            <a:ext cx="2619633" cy="1964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76331B-F441-B6C2-1CC5-2198547DC6AB}"/>
              </a:ext>
            </a:extLst>
          </p:cNvPr>
          <p:cNvSpPr/>
          <p:nvPr userDrawn="1"/>
        </p:nvSpPr>
        <p:spPr>
          <a:xfrm>
            <a:off x="7982465" y="3608172"/>
            <a:ext cx="2619633" cy="2063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Google Shape;22;p10">
            <a:extLst>
              <a:ext uri="{FF2B5EF4-FFF2-40B4-BE49-F238E27FC236}">
                <a16:creationId xmlns:a16="http://schemas.microsoft.com/office/drawing/2014/main" id="{E1CE1357-7E74-8136-6EF6-1F0BCF9117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21896" y="1455995"/>
            <a:ext cx="5131903" cy="421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23;p10">
            <a:extLst>
              <a:ext uri="{FF2B5EF4-FFF2-40B4-BE49-F238E27FC236}">
                <a16:creationId xmlns:a16="http://schemas.microsoft.com/office/drawing/2014/main" id="{F2A9CABA-D27A-30C5-600C-9C540107957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38613" y="1455995"/>
            <a:ext cx="5131903" cy="421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D76F99D-E615-8356-8D92-85B10733DE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0349" y="222262"/>
            <a:ext cx="1489789" cy="53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9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73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F6357D2-EB09-196C-81C7-DDBB631E6E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547" y="394467"/>
            <a:ext cx="2821858" cy="1019663"/>
          </a:xfrm>
          <a:prstGeom prst="rect">
            <a:avLst/>
          </a:prstGeom>
        </p:spPr>
      </p:pic>
      <p:pic>
        <p:nvPicPr>
          <p:cNvPr id="4" name="Picture 3" descr="A close up of icons&#10;&#10;AI-generated content may be incorrect.">
            <a:extLst>
              <a:ext uri="{FF2B5EF4-FFF2-40B4-BE49-F238E27FC236}">
                <a16:creationId xmlns:a16="http://schemas.microsoft.com/office/drawing/2014/main" id="{C5A00D54-A1CF-1003-E918-CC36C776E8A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38221" y="2238735"/>
            <a:ext cx="12462813" cy="6600825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cularxu/OpenBLAS/tree/working.riscv64.optimization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docularxu.github.io/OpenBLAS/webpages/rvv_benchmark_openblas_16Oct2025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cularxu/OpenBLAS/tree/working.riscv64.optimization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hyperlink" Target="https://docularxu.github.io/OpenBLAS/webpages/rvv_benchmark_openblas_16Oct2025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hyperlink" Target="https://docularxu.github.io/OpenBLAS/webpages/rvv_benchmark_openblas_16Oct2025.html" TargetMode="External"/><Relationship Id="rId4" Type="http://schemas.openxmlformats.org/officeDocument/2006/relationships/hyperlink" Target="https://github.com/docularxu/OpenBLAS/tree/working.riscv64.optimization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ularxu.github.io/sleef/webpages/rvv_benchmark_16Oct2025.html" TargetMode="External"/><Relationship Id="rId5" Type="http://schemas.openxmlformats.org/officeDocument/2006/relationships/hyperlink" Target="https://github.com/docularxu/sleef/commits/working.sleef.bench/" TargetMode="Externa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cularxu/sleef/commits/working.sleef.bench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hyperlink" Target="https://docularxu.github.io/sleef/webpages/rvv_benchmark_16Oct2025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cularxu/sleef/commits/working.sleef.bench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hyperlink" Target="https://docularxu.github.io/sleef/webpages/rvv_benchmark_gelu_17Oct2025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ianbu.spacemit.com/en/development/perf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iscstar.com/toolchain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guodong@riscstar.co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hyperlink" Target="https://www.github.org/docularxu" TargetMode="External"/><Relationship Id="rId4" Type="http://schemas.openxmlformats.org/officeDocument/2006/relationships/hyperlink" Target="https://www.linkedin.com/in/docularxu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cularxu/sleef/commits/working.sleef.bench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hyperlink" Target="https://docularxu.github.io/sleef/webpages/rvv_benchmark_16Oct2025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riscstar.com/toolchain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6961-EDEC-9F37-7743-F7D0DC59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023" y="1481959"/>
            <a:ext cx="7497417" cy="3510455"/>
          </a:xfrm>
        </p:spPr>
        <p:txBody>
          <a:bodyPr/>
          <a:lstStyle/>
          <a:p>
            <a:r>
              <a:rPr lang="en-US" dirty="0"/>
              <a:t>Moving to RISC-V Vector</a:t>
            </a:r>
            <a:br>
              <a:rPr lang="en-US" dirty="0"/>
            </a:b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sz="4400" dirty="0"/>
              <a:t>A Practical Journey of AI Operator Optimization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5685F-7362-37B7-0CDE-CE76C3960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5522" y="5696607"/>
            <a:ext cx="6864271" cy="977462"/>
          </a:xfrm>
        </p:spPr>
        <p:txBody>
          <a:bodyPr/>
          <a:lstStyle/>
          <a:p>
            <a:r>
              <a:rPr lang="en-US" sz="2400" dirty="0"/>
              <a:t>Guodong Xu,</a:t>
            </a:r>
          </a:p>
          <a:p>
            <a:r>
              <a:rPr lang="en-US" sz="2000" dirty="0"/>
              <a:t>RISCstar Solutions</a:t>
            </a:r>
          </a:p>
        </p:txBody>
      </p:sp>
      <p:pic>
        <p:nvPicPr>
          <p:cNvPr id="6" name="Picture 5" descr="A logo with a star&#10;&#10;AI-generated content may be incorrect.">
            <a:extLst>
              <a:ext uri="{FF2B5EF4-FFF2-40B4-BE49-F238E27FC236}">
                <a16:creationId xmlns:a16="http://schemas.microsoft.com/office/drawing/2014/main" id="{845F42FB-83D7-47D3-5785-538010CC9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945" y="5496534"/>
            <a:ext cx="3370743" cy="171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0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0BEE8-FB61-E52B-D806-21C1755B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Inference Operators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60F72-FCB0-C787-61E9-302559EC92A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0793" y="1180692"/>
            <a:ext cx="11233955" cy="726766"/>
          </a:xfrm>
        </p:spPr>
        <p:txBody>
          <a:bodyPr/>
          <a:lstStyle/>
          <a:p>
            <a:pPr marL="50800" indent="0">
              <a:lnSpc>
                <a:spcPct val="120000"/>
              </a:lnSpc>
              <a:buNone/>
            </a:pPr>
            <a:r>
              <a:rPr lang="en-US" sz="1600" dirty="0"/>
              <a:t>Our analysis focuses on the core bottleneck of </a:t>
            </a:r>
            <a:r>
              <a:rPr lang="en-US" sz="1600" b="1" dirty="0"/>
              <a:t>LLM Inference</a:t>
            </a:r>
            <a:r>
              <a:rPr lang="en-US" sz="1600" dirty="0"/>
              <a:t>: the </a:t>
            </a:r>
            <a:r>
              <a:rPr lang="en-US" sz="1600" b="1" dirty="0"/>
              <a:t>Transformer Block</a:t>
            </a:r>
            <a:r>
              <a:rPr lang="en-US" sz="1600" dirty="0"/>
              <a:t>. Its workload can be broken down into two main operator categories:</a:t>
            </a:r>
          </a:p>
          <a:p>
            <a:pPr marL="50800" indent="0">
              <a:lnSpc>
                <a:spcPct val="120000"/>
              </a:lnSpc>
              <a:buNone/>
            </a:pPr>
            <a:br>
              <a:rPr lang="en-US" sz="1600" dirty="0"/>
            </a:br>
            <a:endParaRPr lang="en-US" sz="16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FC2007A-49A6-D597-F19F-E9A8CFB01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" t="28554" r="2438" b="286"/>
          <a:stretch>
            <a:fillRect/>
          </a:stretch>
        </p:blipFill>
        <p:spPr bwMode="auto">
          <a:xfrm>
            <a:off x="1518206" y="2025445"/>
            <a:ext cx="10335181" cy="437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27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D15F4-DF47-348E-501E-252A85641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2CF3BF-ABF5-2447-44E4-C1F6698949CD}"/>
              </a:ext>
            </a:extLst>
          </p:cNvPr>
          <p:cNvSpPr txBox="1"/>
          <p:nvPr/>
        </p:nvSpPr>
        <p:spPr>
          <a:xfrm>
            <a:off x="3011488" y="3104336"/>
            <a:ext cx="609600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Linear Operator Deep Dive (OpenBLAS)</a:t>
            </a:r>
            <a:br>
              <a:rPr lang="en-US" sz="4000" dirty="0"/>
            </a:b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60E3019-9841-21E6-235E-E282E5F2E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48BB61-F378-EF1D-4367-352B1DD8D569}"/>
              </a:ext>
            </a:extLst>
          </p:cNvPr>
          <p:cNvSpPr txBox="1"/>
          <p:nvPr/>
        </p:nvSpPr>
        <p:spPr>
          <a:xfrm>
            <a:off x="4761460" y="1882531"/>
            <a:ext cx="2596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  <a:highlight>
                  <a:srgbClr val="0000FF"/>
                </a:highlight>
                <a:latin typeface="Arial Black" panose="020B0604020202020204" pitchFamily="34" charset="0"/>
                <a:cs typeface="Arial Black" panose="020B0604020202020204" pitchFamily="34" charset="0"/>
              </a:rPr>
              <a:t>__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Arial Black" panose="020B0604020202020204" pitchFamily="34" charset="0"/>
                <a:cs typeface="Arial Black" panose="020B0604020202020204" pitchFamily="34" charset="0"/>
              </a:rPr>
              <a:t>PART III</a:t>
            </a:r>
            <a:r>
              <a:rPr lang="en-US" sz="1400" dirty="0">
                <a:solidFill>
                  <a:srgbClr val="0000FF"/>
                </a:solidFill>
                <a:highlight>
                  <a:srgbClr val="0000FF"/>
                </a:highlight>
                <a:latin typeface="Arial Black" panose="020B0604020202020204" pitchFamily="34" charset="0"/>
                <a:cs typeface="Arial Black" panose="020B0604020202020204" pitchFamily="34" charset="0"/>
              </a:rPr>
              <a:t>__</a:t>
            </a:r>
            <a:endParaRPr lang="en-US" dirty="0">
              <a:solidFill>
                <a:srgbClr val="0000FF"/>
              </a:solidFill>
              <a:highlight>
                <a:srgbClr val="0000FF"/>
              </a:highlight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CB8924F1-997A-38E7-8C06-0F229EB6B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51" y="4643219"/>
            <a:ext cx="2492237" cy="170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39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F597E-2672-668B-37CF-B18869C23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45" y="117987"/>
            <a:ext cx="9380426" cy="865239"/>
          </a:xfrm>
        </p:spPr>
        <p:txBody>
          <a:bodyPr/>
          <a:lstStyle/>
          <a:p>
            <a:r>
              <a:rPr lang="en-US" dirty="0"/>
              <a:t>The OpenBLAS RVV Strategy: </a:t>
            </a:r>
            <a:br>
              <a:rPr lang="en-US" b="0" dirty="0"/>
            </a:br>
            <a:r>
              <a:rPr lang="en-US" b="0" dirty="0"/>
              <a:t>		</a:t>
            </a:r>
            <a:r>
              <a:rPr lang="en-US" sz="2400" dirty="0"/>
              <a:t>"Fixed Small VL" for Cache Efficiency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50746-572C-C911-9EEE-2A6281791EF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8613" y="1455995"/>
            <a:ext cx="9808277" cy="4218753"/>
          </a:xfrm>
        </p:spPr>
        <p:txBody>
          <a:bodyPr/>
          <a:lstStyle/>
          <a:p>
            <a:pPr marL="50800" indent="0">
              <a:lnSpc>
                <a:spcPct val="200000"/>
              </a:lnSpc>
              <a:buNone/>
            </a:pPr>
            <a:r>
              <a:rPr lang="en-US" sz="1200" dirty="0"/>
              <a:t>The OpenBLAS implementation for RVV reveals a critical engineering trade-off that prioritizes cache efficiency for compute-bound tasks.</a:t>
            </a:r>
          </a:p>
          <a:p>
            <a:pPr fontAlgn="base">
              <a:lnSpc>
                <a:spcPct val="150000"/>
              </a:lnSpc>
            </a:pPr>
            <a:r>
              <a:rPr lang="en-US" sz="1200" b="1" dirty="0"/>
              <a:t>BLAS1/2 (e.g., GEMV, </a:t>
            </a:r>
            <a:r>
              <a:rPr lang="en-US" sz="1200" b="1" dirty="0" err="1"/>
              <a:t>axpy</a:t>
            </a:r>
            <a:r>
              <a:rPr lang="en-US" sz="1200" b="1" dirty="0"/>
              <a:t>):</a:t>
            </a:r>
            <a:endParaRPr lang="en-US" sz="1200" dirty="0"/>
          </a:p>
          <a:p>
            <a:pPr lvl="1" fontAlgn="base">
              <a:lnSpc>
                <a:spcPct val="150000"/>
              </a:lnSpc>
            </a:pPr>
            <a:r>
              <a:rPr lang="en-US" sz="1200" b="1" dirty="0"/>
              <a:t>Strategy:</a:t>
            </a:r>
            <a:r>
              <a:rPr lang="en-US" sz="1200" dirty="0"/>
              <a:t> Dynamic VL.</a:t>
            </a:r>
          </a:p>
          <a:p>
            <a:pPr lvl="1" fontAlgn="base">
              <a:lnSpc>
                <a:spcPct val="150000"/>
              </a:lnSpc>
            </a:pPr>
            <a:r>
              <a:rPr lang="en-US" sz="1200" b="1" dirty="0"/>
              <a:t>Implementation:</a:t>
            </a:r>
            <a:r>
              <a:rPr lang="en-US" sz="1200" dirty="0"/>
              <a:t> Uses </a:t>
            </a:r>
            <a:r>
              <a:rPr lang="en-US" sz="1200" dirty="0" err="1"/>
              <a:t>vsetvl</a:t>
            </a:r>
            <a:r>
              <a:rPr lang="en-US" sz="1200" dirty="0"/>
              <a:t> to set VL to the number of remaining elements, making full use of the hardware's VLEN.</a:t>
            </a:r>
          </a:p>
          <a:p>
            <a:pPr lvl="1" fontAlgn="base">
              <a:lnSpc>
                <a:spcPct val="150000"/>
              </a:lnSpc>
            </a:pPr>
            <a:r>
              <a:rPr lang="en-US" sz="1200" b="1" dirty="0"/>
              <a:t>Use Case:</a:t>
            </a:r>
            <a:r>
              <a:rPr lang="en-US" sz="1200" dirty="0"/>
              <a:t> Ideal for </a:t>
            </a:r>
            <a:r>
              <a:rPr lang="en-US" sz="1200" b="1" dirty="0"/>
              <a:t>Memory-Bound</a:t>
            </a:r>
            <a:r>
              <a:rPr lang="en-US" sz="1200" dirty="0"/>
              <a:t> operations to maximize memory bandwidth.</a:t>
            </a:r>
          </a:p>
          <a:p>
            <a:pPr fontAlgn="base">
              <a:lnSpc>
                <a:spcPct val="150000"/>
              </a:lnSpc>
            </a:pPr>
            <a:r>
              <a:rPr lang="en-US" sz="1200" b="1" dirty="0"/>
              <a:t>BLAS3 (</a:t>
            </a:r>
            <a:r>
              <a:rPr lang="en-US" sz="1200" b="1" dirty="0" err="1"/>
              <a:t>MatMul</a:t>
            </a:r>
            <a:r>
              <a:rPr lang="en-US" sz="1200" b="1" dirty="0"/>
              <a:t> Micro-kernels):</a:t>
            </a:r>
            <a:endParaRPr lang="en-US" sz="1200" dirty="0"/>
          </a:p>
          <a:p>
            <a:pPr lvl="1" fontAlgn="base">
              <a:lnSpc>
                <a:spcPct val="150000"/>
              </a:lnSpc>
            </a:pPr>
            <a:r>
              <a:rPr lang="en-US" sz="1200" b="1" dirty="0"/>
              <a:t>Strategy:</a:t>
            </a:r>
            <a:r>
              <a:rPr lang="en-US" sz="1200" dirty="0"/>
              <a:t> Intentionally uses a </a:t>
            </a:r>
            <a:r>
              <a:rPr lang="en-US" sz="1200" b="1" dirty="0"/>
              <a:t>Fixed Small VL</a:t>
            </a:r>
            <a:r>
              <a:rPr lang="en-US" sz="1200" dirty="0"/>
              <a:t> (e.g., VL=4 or 8).</a:t>
            </a:r>
          </a:p>
          <a:p>
            <a:pPr lvl="1" fontAlgn="base">
              <a:lnSpc>
                <a:spcPct val="150000"/>
              </a:lnSpc>
            </a:pPr>
            <a:r>
              <a:rPr lang="en-US" sz="1200" b="1" dirty="0"/>
              <a:t>Implementation:</a:t>
            </a:r>
            <a:r>
              <a:rPr lang="en-US" sz="1200" dirty="0"/>
              <a:t> </a:t>
            </a:r>
            <a:r>
              <a:rPr lang="en-US" sz="1200" b="1" dirty="0"/>
              <a:t>DYNAMIC_ARCH</a:t>
            </a:r>
            <a:r>
              <a:rPr lang="en-US" sz="1200" dirty="0"/>
              <a:t> is used to compile specialized kernels for targets like ZVL128B and ZVL256B. Even on hardware with a wider VLEN, the kernel intentionally constrains VL.</a:t>
            </a:r>
          </a:p>
          <a:p>
            <a:pPr lvl="1" fontAlgn="base">
              <a:lnSpc>
                <a:spcPct val="150000"/>
              </a:lnSpc>
            </a:pPr>
            <a:r>
              <a:rPr lang="en-US" sz="1200" b="1" dirty="0"/>
              <a:t>Engineering Goal:</a:t>
            </a:r>
            <a:r>
              <a:rPr lang="en-US" sz="1200" dirty="0"/>
              <a:t> To </a:t>
            </a:r>
            <a:r>
              <a:rPr lang="en-US" sz="1200" b="1" dirty="0"/>
              <a:t>ensure the micro-kernel's tile size perfectly matches the L1 Cache</a:t>
            </a:r>
            <a:r>
              <a:rPr lang="en-US" sz="1200" dirty="0"/>
              <a:t>, sacrificing VLEN utilization for maximum data locality. This is the key to performance in </a:t>
            </a:r>
            <a:r>
              <a:rPr lang="en-US" sz="1200" b="1" dirty="0"/>
              <a:t>Compute-Bound</a:t>
            </a:r>
            <a:r>
              <a:rPr lang="en-US" sz="1200" dirty="0"/>
              <a:t> tasks.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25289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A035-172B-F196-4517-9843BC5F0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45" y="68826"/>
            <a:ext cx="10834898" cy="847356"/>
          </a:xfrm>
        </p:spPr>
        <p:txBody>
          <a:bodyPr/>
          <a:lstStyle/>
          <a:p>
            <a:r>
              <a:rPr lang="en-US" sz="2400" dirty="0"/>
              <a:t>Code Comparison: </a:t>
            </a:r>
            <a:br>
              <a:rPr lang="en-US" dirty="0"/>
            </a:br>
            <a:r>
              <a:rPr lang="en-US" dirty="0"/>
              <a:t>	SGEMM Core Computation (K-Loop Inner Body)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CAEF2FF-FA0B-E3B4-F056-C2C942EA9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3482" y="1825625"/>
            <a:ext cx="1583783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42D5C78-3672-1CEE-1379-70E4BEDF6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9324"/>
              </p:ext>
            </p:extLst>
          </p:nvPr>
        </p:nvGraphicFramePr>
        <p:xfrm>
          <a:off x="2654121" y="998144"/>
          <a:ext cx="9503154" cy="5780596"/>
        </p:xfrm>
        <a:graphic>
          <a:graphicData uri="http://schemas.openxmlformats.org/drawingml/2006/table">
            <a:tbl>
              <a:tblPr>
                <a:tableStyleId>{D03447BB-5D67-496B-8E87-E561075AD55C}</a:tableStyleId>
              </a:tblPr>
              <a:tblGrid>
                <a:gridCol w="4776516">
                  <a:extLst>
                    <a:ext uri="{9D8B030D-6E8A-4147-A177-3AD203B41FA5}">
                      <a16:colId xmlns:a16="http://schemas.microsoft.com/office/drawing/2014/main" val="2352993699"/>
                    </a:ext>
                  </a:extLst>
                </a:gridCol>
                <a:gridCol w="4726638">
                  <a:extLst>
                    <a:ext uri="{9D8B030D-6E8A-4147-A177-3AD203B41FA5}">
                      <a16:colId xmlns:a16="http://schemas.microsoft.com/office/drawing/2014/main" val="1587002546"/>
                    </a:ext>
                  </a:extLst>
                </a:gridCol>
              </a:tblGrid>
              <a:tr h="416021">
                <a:tc>
                  <a:txBody>
                    <a:bodyPr/>
                    <a:lstStyle/>
                    <a:p>
                      <a:pPr lv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+mn-lt"/>
                        </a:rPr>
                        <a:t>Source Platform Original Vector Code (predicate-driven)</a:t>
                      </a:r>
                    </a:p>
                    <a:p>
                      <a:pPr lv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kernel/arm64/sgemm_kernel_sve_v1x8.S (874 lines)</a:t>
                      </a:r>
                    </a:p>
                  </a:txBody>
                  <a:tcPr marL="114300" marR="114300" marT="76200" marB="7620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4ED8"/>
                    </a:solidFill>
                  </a:tcPr>
                </a:tc>
                <a:tc>
                  <a:txBody>
                    <a:bodyPr/>
                    <a:lstStyle/>
                    <a:p>
                      <a:pPr lv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+mn-lt"/>
                        </a:rPr>
                        <a:t>RISC-V RVV (length-driven)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kernel/riscv64/sgemm_kernel_8x8_zvl128b.c (791 lines)</a:t>
                      </a:r>
                    </a:p>
                  </a:txBody>
                  <a:tcPr marL="114300" marR="114300" marT="76200" marB="7620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78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7755"/>
                  </a:ext>
                </a:extLst>
              </a:tr>
              <a:tr h="2051877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endParaRPr lang="en-US" sz="900" b="0" i="0" u="none" strike="noStrike" cap="none" dirty="0">
                        <a:solidFill>
                          <a:srgbClr val="DDDDDD"/>
                        </a:solidFill>
                        <a:latin typeface="Monaco" pitchFamily="2" charset="77"/>
                        <a:ea typeface="+mn-ea"/>
                        <a:cs typeface="+mn-cs"/>
                        <a:sym typeface="Arial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; Software-pipelined, 2x unrolled K-loop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.macro KERNELv1x8_M1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    ld1w   z1.s, p1/z, [</a:t>
                      </a:r>
                      <a:r>
                        <a:rPr lang="en-US" sz="900" b="0" i="0" u="none" strike="noStrike" cap="none" dirty="0" err="1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pA</a:t>
                      </a: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]              ; Load A[k+1] for next iter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    add    </a:t>
                      </a:r>
                      <a:r>
                        <a:rPr lang="en-US" sz="900" b="0" i="0" u="none" strike="noStrike" cap="none" dirty="0" err="1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pA</a:t>
                      </a: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US" sz="900" b="0" i="0" u="none" strike="noStrike" cap="none" dirty="0" err="1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pA</a:t>
                      </a: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, lanes, </a:t>
                      </a:r>
                      <a:r>
                        <a:rPr lang="en-US" sz="900" b="0" i="0" u="none" strike="noStrike" cap="none" dirty="0" err="1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lsl</a:t>
                      </a: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 #2         ; Advance A pointer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    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    ; Compute with A[k] (z0), load B[k+1] for next iter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    </a:t>
                      </a:r>
                      <a:r>
                        <a:rPr lang="en-US" sz="900" b="0" i="0" u="none" strike="noStrike" cap="none" dirty="0" err="1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fmla</a:t>
                      </a: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   z16.s, p1/m, z0.s, z8.s       ; acc0 += A[k] * B[k,0]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    ld1rw  z8.s, p0/z, [</a:t>
                      </a:r>
                      <a:r>
                        <a:rPr lang="en-US" sz="900" b="0" i="0" u="none" strike="noStrike" cap="none" dirty="0" err="1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pB</a:t>
                      </a: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]              ; Broadcast B[k+1,0]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    </a:t>
                      </a:r>
                      <a:r>
                        <a:rPr lang="en-US" sz="900" b="0" i="0" u="none" strike="noStrike" cap="none" dirty="0" err="1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fmla</a:t>
                      </a: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   z17.s, p1/m, z0.s, z9.s       ; acc1 += A[k] * B[k,1]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    ld1rw  z9.s, p0/z, [</a:t>
                      </a:r>
                      <a:r>
                        <a:rPr lang="en-US" sz="900" b="0" i="0" u="none" strike="noStrike" cap="none" dirty="0" err="1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pB</a:t>
                      </a: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, 4]           ; Broadcast B[k+1,1]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    </a:t>
                      </a:r>
                      <a:r>
                        <a:rPr lang="en-US" sz="900" b="0" i="0" u="none" strike="noStrike" cap="none" dirty="0" err="1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fmla</a:t>
                      </a: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   z18.s, p1/m, z0.s, z10.s      ; acc2 += A[k] * B[k,2]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    ld1rw  z10.s, p0/z, [</a:t>
                      </a:r>
                      <a:r>
                        <a:rPr lang="en-US" sz="900" b="0" i="0" u="none" strike="noStrike" cap="none" dirty="0" err="1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pB</a:t>
                      </a: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, 8]          ; Broadcast B[k+1,2]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    </a:t>
                      </a:r>
                      <a:r>
                        <a:rPr lang="en-US" sz="900" b="0" i="0" u="none" strike="noStrike" cap="none" dirty="0" err="1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fmla</a:t>
                      </a: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   z19.s, p1/m, z0.s, z11.s      ; acc3 += A[k] * B[k,3]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    ld1rw  z11.s, p0/z, [</a:t>
                      </a:r>
                      <a:r>
                        <a:rPr lang="en-US" sz="900" b="0" i="0" u="none" strike="noStrike" cap="none" dirty="0" err="1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pB</a:t>
                      </a: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, 12]         ; Broadcast B[k+1,3]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    </a:t>
                      </a:r>
                      <a:r>
                        <a:rPr lang="en-US" sz="900" b="0" i="0" u="none" strike="noStrike" cap="none" dirty="0" err="1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fmla</a:t>
                      </a: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   z20.s, p1/m, z0.s, z12.s      ; acc4 += A[k] * B[k,4]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    </a:t>
                      </a:r>
                      <a:r>
                        <a:rPr lang="en-US" sz="900" b="0" i="0" u="none" strike="noStrike" cap="none" dirty="0" err="1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prfm</a:t>
                      </a: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   PLDL1KEEP, [</a:t>
                      </a:r>
                      <a:r>
                        <a:rPr lang="en-US" sz="900" b="0" i="0" u="none" strike="noStrike" cap="none" dirty="0" err="1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pA</a:t>
                      </a: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, #A_PRE_SIZE]  ; Prefetch A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    ld1rw  z12.s, p0/z, [</a:t>
                      </a:r>
                      <a:r>
                        <a:rPr lang="en-US" sz="900" b="0" i="0" u="none" strike="noStrike" cap="none" dirty="0" err="1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pB</a:t>
                      </a: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, 16]         ; Broadcast B[k+1,4]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    </a:t>
                      </a:r>
                      <a:r>
                        <a:rPr lang="en-US" sz="900" b="0" i="0" u="none" strike="noStrike" cap="none" dirty="0" err="1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fmla</a:t>
                      </a: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   z21.s, p1/m, z0.s, z13.s      ; acc5 += A[k] * B[k,5]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    ld1rw  z13.s, p0/z, [</a:t>
                      </a:r>
                      <a:r>
                        <a:rPr lang="en-US" sz="900" b="0" i="0" u="none" strike="noStrike" cap="none" dirty="0" err="1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pB</a:t>
                      </a: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, 20]         ; Broadcast B[k+1,5]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    </a:t>
                      </a:r>
                      <a:r>
                        <a:rPr lang="en-US" sz="900" b="0" i="0" u="none" strike="noStrike" cap="none" dirty="0" err="1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fmla</a:t>
                      </a: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   z22.s, p1/m, z0.s, z14.s      ; acc6 += A[k] * B[k,6]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    ld1rw  z14.s, p0/z, [</a:t>
                      </a:r>
                      <a:r>
                        <a:rPr lang="en-US" sz="900" b="0" i="0" u="none" strike="noStrike" cap="none" dirty="0" err="1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pB</a:t>
                      </a: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, 24]         ; Broadcast B[k+1,6]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    </a:t>
                      </a:r>
                      <a:r>
                        <a:rPr lang="en-US" sz="900" b="0" i="0" u="none" strike="noStrike" cap="none" dirty="0" err="1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fmla</a:t>
                      </a: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   z23.s, p1/m, z0.s, z15.s      ; acc7 += A[k] * B[k,7]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    ld1rw  z15.s, p0/z, [</a:t>
                      </a:r>
                      <a:r>
                        <a:rPr lang="en-US" sz="900" b="0" i="0" u="none" strike="noStrike" cap="none" dirty="0" err="1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pB</a:t>
                      </a: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, 28]         ; Broadcast B[k+1,7]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    add    </a:t>
                      </a:r>
                      <a:r>
                        <a:rPr lang="en-US" sz="900" b="0" i="0" u="none" strike="noStrike" cap="none" dirty="0" err="1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pB</a:t>
                      </a: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US" sz="900" b="0" i="0" u="none" strike="noStrike" cap="none" dirty="0" err="1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pB</a:t>
                      </a: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, 32                    ; Advance B pointer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900" b="0" i="0" u="none" strike="noStrike" cap="none" dirty="0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r>
                        <a:rPr lang="en-US" sz="900" b="0" i="0" u="none" strike="noStrike" cap="none" dirty="0" err="1">
                          <a:solidFill>
                            <a:srgbClr val="DDDDDD"/>
                          </a:solidFill>
                          <a:latin typeface="Monaco" pitchFamily="2" charset="77"/>
                          <a:ea typeface="+mn-ea"/>
                          <a:cs typeface="+mn-cs"/>
                          <a:sym typeface="Arial"/>
                        </a:rPr>
                        <a:t>endm</a:t>
                      </a:r>
                      <a:endParaRPr lang="en-US" sz="900" b="0" i="0" u="none" strike="noStrike" cap="none" dirty="0">
                        <a:solidFill>
                          <a:srgbClr val="DDDDDD"/>
                        </a:solidFill>
                        <a:latin typeface="Monaco" pitchFamily="2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14300" marR="114300" marT="76200" marB="7620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endParaRPr lang="en-US" sz="900" b="0" i="0" dirty="0">
                        <a:solidFill>
                          <a:srgbClr val="72C9C3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48993A"/>
                          </a:solidFill>
                          <a:latin typeface="Monaco" pitchFamily="2" charset="77"/>
                        </a:rPr>
                        <a:t>// Simple K-loop, compiler handles scheduling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4689CC"/>
                          </a:solidFill>
                          <a:latin typeface="Monaco" pitchFamily="2" charset="77"/>
                        </a:rPr>
                        <a:t>for</a:t>
                      </a: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 (BLASLONG k = </a:t>
                      </a:r>
                      <a:r>
                        <a:rPr lang="en-US" sz="900" dirty="0">
                          <a:solidFill>
                            <a:srgbClr val="ABD092"/>
                          </a:solidFill>
                          <a:latin typeface="Monaco" pitchFamily="2" charset="77"/>
                        </a:rPr>
                        <a:t>1</a:t>
                      </a: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; k &lt; K; k++) {    </a:t>
                      </a:r>
                      <a:r>
                        <a:rPr lang="en-US" sz="900" dirty="0">
                          <a:solidFill>
                            <a:srgbClr val="48993A"/>
                          </a:solidFill>
                          <a:latin typeface="Monaco" pitchFamily="2" charset="77"/>
                        </a:rPr>
                        <a:t>// Load 8 scalars from B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    </a:t>
                      </a:r>
                      <a:r>
                        <a:rPr lang="en-US" sz="900" dirty="0">
                          <a:solidFill>
                            <a:srgbClr val="43C0A0"/>
                          </a:solidFill>
                          <a:latin typeface="Monaco" pitchFamily="2" charset="77"/>
                        </a:rPr>
                        <a:t>float</a:t>
                      </a: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 B0 = B[bi + </a:t>
                      </a:r>
                      <a:r>
                        <a:rPr lang="en-US" sz="900" dirty="0">
                          <a:solidFill>
                            <a:srgbClr val="ABD092"/>
                          </a:solidFill>
                          <a:latin typeface="Monaco" pitchFamily="2" charset="77"/>
                        </a:rPr>
                        <a:t>0</a:t>
                      </a: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];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    </a:t>
                      </a:r>
                      <a:r>
                        <a:rPr lang="en-US" sz="900" dirty="0">
                          <a:solidFill>
                            <a:srgbClr val="43C0A0"/>
                          </a:solidFill>
                          <a:latin typeface="Monaco" pitchFamily="2" charset="77"/>
                        </a:rPr>
                        <a:t>float</a:t>
                      </a: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 B1 = B[bi + </a:t>
                      </a:r>
                      <a:r>
                        <a:rPr lang="en-US" sz="900" dirty="0">
                          <a:solidFill>
                            <a:srgbClr val="ABD092"/>
                          </a:solidFill>
                          <a:latin typeface="Monaco" pitchFamily="2" charset="77"/>
                        </a:rPr>
                        <a:t>1</a:t>
                      </a: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];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    </a:t>
                      </a:r>
                      <a:r>
                        <a:rPr lang="en-US" sz="900" dirty="0">
                          <a:solidFill>
                            <a:srgbClr val="43C0A0"/>
                          </a:solidFill>
                          <a:latin typeface="Monaco" pitchFamily="2" charset="77"/>
                        </a:rPr>
                        <a:t>float</a:t>
                      </a: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 B2 = B[bi + </a:t>
                      </a:r>
                      <a:r>
                        <a:rPr lang="en-US" sz="900" dirty="0">
                          <a:solidFill>
                            <a:srgbClr val="ABD092"/>
                          </a:solidFill>
                          <a:latin typeface="Monaco" pitchFamily="2" charset="77"/>
                        </a:rPr>
                        <a:t>2</a:t>
                      </a: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];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    </a:t>
                      </a:r>
                      <a:r>
                        <a:rPr lang="en-US" sz="900" dirty="0">
                          <a:solidFill>
                            <a:srgbClr val="43C0A0"/>
                          </a:solidFill>
                          <a:latin typeface="Monaco" pitchFamily="2" charset="77"/>
                        </a:rPr>
                        <a:t>float</a:t>
                      </a: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 B3 = B[bi + </a:t>
                      </a:r>
                      <a:r>
                        <a:rPr lang="en-US" sz="900" dirty="0">
                          <a:solidFill>
                            <a:srgbClr val="ABD092"/>
                          </a:solidFill>
                          <a:latin typeface="Monaco" pitchFamily="2" charset="77"/>
                        </a:rPr>
                        <a:t>3</a:t>
                      </a: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];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    </a:t>
                      </a:r>
                      <a:r>
                        <a:rPr lang="en-US" sz="900" dirty="0">
                          <a:solidFill>
                            <a:srgbClr val="43C0A0"/>
                          </a:solidFill>
                          <a:latin typeface="Monaco" pitchFamily="2" charset="77"/>
                        </a:rPr>
                        <a:t>float</a:t>
                      </a: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 B4 = B[bi + </a:t>
                      </a:r>
                      <a:r>
                        <a:rPr lang="en-US" sz="900" dirty="0">
                          <a:solidFill>
                            <a:srgbClr val="ABD092"/>
                          </a:solidFill>
                          <a:latin typeface="Monaco" pitchFamily="2" charset="77"/>
                        </a:rPr>
                        <a:t>4</a:t>
                      </a: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];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    </a:t>
                      </a:r>
                      <a:r>
                        <a:rPr lang="en-US" sz="900" dirty="0">
                          <a:solidFill>
                            <a:srgbClr val="43C0A0"/>
                          </a:solidFill>
                          <a:latin typeface="Monaco" pitchFamily="2" charset="77"/>
                        </a:rPr>
                        <a:t>float</a:t>
                      </a: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 B5 = B[bi + </a:t>
                      </a:r>
                      <a:r>
                        <a:rPr lang="en-US" sz="900" dirty="0">
                          <a:solidFill>
                            <a:srgbClr val="ABD092"/>
                          </a:solidFill>
                          <a:latin typeface="Monaco" pitchFamily="2" charset="77"/>
                        </a:rPr>
                        <a:t>5</a:t>
                      </a: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];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    </a:t>
                      </a:r>
                      <a:r>
                        <a:rPr lang="en-US" sz="900" dirty="0">
                          <a:solidFill>
                            <a:srgbClr val="43C0A0"/>
                          </a:solidFill>
                          <a:latin typeface="Monaco" pitchFamily="2" charset="77"/>
                        </a:rPr>
                        <a:t>float</a:t>
                      </a: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 B6 = B[bi + </a:t>
                      </a:r>
                      <a:r>
                        <a:rPr lang="en-US" sz="900" dirty="0">
                          <a:solidFill>
                            <a:srgbClr val="ABD092"/>
                          </a:solidFill>
                          <a:latin typeface="Monaco" pitchFamily="2" charset="77"/>
                        </a:rPr>
                        <a:t>6</a:t>
                      </a: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];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    </a:t>
                      </a:r>
                      <a:r>
                        <a:rPr lang="en-US" sz="900" dirty="0">
                          <a:solidFill>
                            <a:srgbClr val="43C0A0"/>
                          </a:solidFill>
                          <a:latin typeface="Monaco" pitchFamily="2" charset="77"/>
                        </a:rPr>
                        <a:t>float</a:t>
                      </a: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 B7 = B[bi + </a:t>
                      </a:r>
                      <a:r>
                        <a:rPr lang="en-US" sz="900" dirty="0">
                          <a:solidFill>
                            <a:srgbClr val="ABD092"/>
                          </a:solidFill>
                          <a:latin typeface="Monaco" pitchFamily="2" charset="77"/>
                        </a:rPr>
                        <a:t>7</a:t>
                      </a: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];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    bi += </a:t>
                      </a:r>
                      <a:r>
                        <a:rPr lang="en-US" sz="900" dirty="0">
                          <a:solidFill>
                            <a:srgbClr val="ABD092"/>
                          </a:solidFill>
                          <a:latin typeface="Monaco" pitchFamily="2" charset="77"/>
                        </a:rPr>
                        <a:t>8</a:t>
                      </a: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;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    </a:t>
                      </a:r>
                      <a:r>
                        <a:rPr lang="en-US" sz="900" dirty="0">
                          <a:solidFill>
                            <a:srgbClr val="48993A"/>
                          </a:solidFill>
                          <a:latin typeface="Monaco" pitchFamily="2" charset="77"/>
                        </a:rPr>
                        <a:t>// Load vector from A (8 elements @ zvl128b)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    </a:t>
                      </a:r>
                      <a:r>
                        <a:rPr lang="en-US" sz="900" dirty="0">
                          <a:solidFill>
                            <a:srgbClr val="43C0A0"/>
                          </a:solidFill>
                          <a:latin typeface="Monaco" pitchFamily="2" charset="77"/>
                        </a:rPr>
                        <a:t>vfloat32m2_t</a:t>
                      </a: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 A0 = __riscv_vle32_v_f32m2(&amp;A[ai], </a:t>
                      </a:r>
                      <a:r>
                        <a:rPr lang="en-US" sz="900" dirty="0" err="1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gvl</a:t>
                      </a: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);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    ai += </a:t>
                      </a:r>
                      <a:r>
                        <a:rPr lang="en-US" sz="900" dirty="0">
                          <a:solidFill>
                            <a:srgbClr val="ABD092"/>
                          </a:solidFill>
                          <a:latin typeface="Monaco" pitchFamily="2" charset="77"/>
                        </a:rPr>
                        <a:t>8</a:t>
                      </a: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;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    </a:t>
                      </a:r>
                      <a:r>
                        <a:rPr lang="en-US" sz="900" dirty="0">
                          <a:solidFill>
                            <a:srgbClr val="48993A"/>
                          </a:solidFill>
                          <a:latin typeface="Monaco" pitchFamily="2" charset="77"/>
                        </a:rPr>
                        <a:t>// 8x vector-scalar FMA: acc += A * B (scalar broadcast implicit)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    result0 = __riscv_vfmacc_vf_f32m2(result0, B0, A0, </a:t>
                      </a:r>
                      <a:r>
                        <a:rPr lang="en-US" sz="900" dirty="0" err="1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gvl</a:t>
                      </a: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);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    result1 = __riscv_vfmacc_vf_f32m2(result1, B1, A0, </a:t>
                      </a:r>
                      <a:r>
                        <a:rPr lang="en-US" sz="900" dirty="0" err="1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gvl</a:t>
                      </a: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);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    result2 = __riscv_vfmacc_vf_f32m2(result2, B2, A0, </a:t>
                      </a:r>
                      <a:r>
                        <a:rPr lang="en-US" sz="900" dirty="0" err="1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gvl</a:t>
                      </a: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);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    result3 = __riscv_vfmacc_vf_f32m2(result3, B3, A0, </a:t>
                      </a:r>
                      <a:r>
                        <a:rPr lang="en-US" sz="900" dirty="0" err="1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gvl</a:t>
                      </a: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);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    result4 = __riscv_vfmacc_vf_f32m2(result4, B4, A0, </a:t>
                      </a:r>
                      <a:r>
                        <a:rPr lang="en-US" sz="900" dirty="0" err="1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gvl</a:t>
                      </a: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);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    result5 = __riscv_vfmacc_vf_f32m2(result5, B5, A0, </a:t>
                      </a:r>
                      <a:r>
                        <a:rPr lang="en-US" sz="900" dirty="0" err="1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gvl</a:t>
                      </a: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);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    result6 = __riscv_vfmacc_vf_f32m2(result6, B6, A0, </a:t>
                      </a:r>
                      <a:r>
                        <a:rPr lang="en-US" sz="900" dirty="0" err="1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gvl</a:t>
                      </a: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);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    result7 = __riscv_vfmacc_vf_f32m2(result7, B7, A0, </a:t>
                      </a:r>
                      <a:r>
                        <a:rPr lang="en-US" sz="900" dirty="0" err="1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gvl</a:t>
                      </a: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);</a:t>
                      </a:r>
                    </a:p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DDDDDD"/>
                          </a:solidFill>
                          <a:latin typeface="Monaco" pitchFamily="2" charset="77"/>
                        </a:rPr>
                        <a:t>}</a:t>
                      </a:r>
                      <a:endParaRPr lang="en-US" sz="900" dirty="0">
                        <a:solidFill>
                          <a:srgbClr val="72C9C3"/>
                        </a:solidFill>
                        <a:latin typeface="Menlo-Regular" panose="020B0609030804020204" pitchFamily="49" charset="0"/>
                      </a:endParaRPr>
                    </a:p>
                  </a:txBody>
                  <a:tcPr marL="114300" marR="114300" marT="76200" marB="7620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173524"/>
                  </a:ext>
                </a:extLst>
              </a:tr>
            </a:tbl>
          </a:graphicData>
        </a:graphic>
      </p:graphicFrame>
      <p:grpSp>
        <p:nvGrpSpPr>
          <p:cNvPr id="31" name="Group 30">
            <a:extLst>
              <a:ext uri="{FF2B5EF4-FFF2-40B4-BE49-F238E27FC236}">
                <a16:creationId xmlns:a16="http://schemas.microsoft.com/office/drawing/2014/main" id="{4F0C97CC-B61D-B395-1ECC-414BA1E671EC}"/>
              </a:ext>
            </a:extLst>
          </p:cNvPr>
          <p:cNvGrpSpPr/>
          <p:nvPr/>
        </p:nvGrpSpPr>
        <p:grpSpPr>
          <a:xfrm>
            <a:off x="1102629" y="2584982"/>
            <a:ext cx="11054644" cy="2031654"/>
            <a:chOff x="1102629" y="2193101"/>
            <a:chExt cx="11054644" cy="2031654"/>
          </a:xfrm>
        </p:grpSpPr>
        <p:sp>
          <p:nvSpPr>
            <p:cNvPr id="13" name="Pentagon 12">
              <a:extLst>
                <a:ext uri="{FF2B5EF4-FFF2-40B4-BE49-F238E27FC236}">
                  <a16:creationId xmlns:a16="http://schemas.microsoft.com/office/drawing/2014/main" id="{E5C47FED-BAD5-8025-27BA-7EE8C79142AD}"/>
                </a:ext>
              </a:extLst>
            </p:cNvPr>
            <p:cNvSpPr/>
            <p:nvPr/>
          </p:nvSpPr>
          <p:spPr>
            <a:xfrm>
              <a:off x="2048718" y="2282825"/>
              <a:ext cx="5301206" cy="261611"/>
            </a:xfrm>
            <a:prstGeom prst="homePlat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entagon 13">
              <a:extLst>
                <a:ext uri="{FF2B5EF4-FFF2-40B4-BE49-F238E27FC236}">
                  <a16:creationId xmlns:a16="http://schemas.microsoft.com/office/drawing/2014/main" id="{22F6A4AA-203F-8070-C77E-CFD28D067BB1}"/>
                </a:ext>
              </a:extLst>
            </p:cNvPr>
            <p:cNvSpPr/>
            <p:nvPr/>
          </p:nvSpPr>
          <p:spPr>
            <a:xfrm rot="10800000">
              <a:off x="7530920" y="3854370"/>
              <a:ext cx="4626353" cy="370385"/>
            </a:xfrm>
            <a:prstGeom prst="homePlat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AB8803-4409-3FF3-8C2B-44E2C465434C}"/>
                </a:ext>
              </a:extLst>
            </p:cNvPr>
            <p:cNvSpPr txBox="1"/>
            <p:nvPr/>
          </p:nvSpPr>
          <p:spPr>
            <a:xfrm>
              <a:off x="1102629" y="2193101"/>
              <a:ext cx="94608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1200" b="1" dirty="0">
                  <a:effectLst/>
                </a:rPr>
                <a:t>Vector Load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1D2638A-5386-21AD-9BF8-19ED6ED9779D}"/>
              </a:ext>
            </a:extLst>
          </p:cNvPr>
          <p:cNvGrpSpPr/>
          <p:nvPr/>
        </p:nvGrpSpPr>
        <p:grpSpPr>
          <a:xfrm>
            <a:off x="1102629" y="3603809"/>
            <a:ext cx="11054643" cy="1635744"/>
            <a:chOff x="1102629" y="3191833"/>
            <a:chExt cx="11054643" cy="1635744"/>
          </a:xfrm>
        </p:grpSpPr>
        <p:sp>
          <p:nvSpPr>
            <p:cNvPr id="17" name="Pentagon 16">
              <a:extLst>
                <a:ext uri="{FF2B5EF4-FFF2-40B4-BE49-F238E27FC236}">
                  <a16:creationId xmlns:a16="http://schemas.microsoft.com/office/drawing/2014/main" id="{F55E7D34-11D4-70B9-7EFB-CC856994E771}"/>
                </a:ext>
              </a:extLst>
            </p:cNvPr>
            <p:cNvSpPr/>
            <p:nvPr/>
          </p:nvSpPr>
          <p:spPr>
            <a:xfrm>
              <a:off x="2048718" y="3294820"/>
              <a:ext cx="5301206" cy="268360"/>
            </a:xfrm>
            <a:prstGeom prst="homePlat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0000"/>
                </a:highlight>
              </a:endParaRPr>
            </a:p>
          </p:txBody>
        </p:sp>
        <p:sp>
          <p:nvSpPr>
            <p:cNvPr id="18" name="Pentagon 17">
              <a:extLst>
                <a:ext uri="{FF2B5EF4-FFF2-40B4-BE49-F238E27FC236}">
                  <a16:creationId xmlns:a16="http://schemas.microsoft.com/office/drawing/2014/main" id="{A9EAD0D2-54DF-FA8F-A0FA-52D9CCF6658A}"/>
                </a:ext>
              </a:extLst>
            </p:cNvPr>
            <p:cNvSpPr/>
            <p:nvPr/>
          </p:nvSpPr>
          <p:spPr>
            <a:xfrm rot="10800000">
              <a:off x="7530919" y="4306717"/>
              <a:ext cx="4626353" cy="520860"/>
            </a:xfrm>
            <a:prstGeom prst="homePlat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0000"/>
                </a:highligh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4C72BB-295C-45F1-7694-C0B94593592D}"/>
                </a:ext>
              </a:extLst>
            </p:cNvPr>
            <p:cNvSpPr txBox="1"/>
            <p:nvPr/>
          </p:nvSpPr>
          <p:spPr>
            <a:xfrm>
              <a:off x="1102629" y="3191833"/>
              <a:ext cx="110634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1200" b="1" dirty="0">
                  <a:effectLst/>
                </a:rPr>
                <a:t>Scalar Broadcast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062B400-D62D-48E3-A709-DBC5D31D2756}"/>
              </a:ext>
            </a:extLst>
          </p:cNvPr>
          <p:cNvGrpSpPr/>
          <p:nvPr/>
        </p:nvGrpSpPr>
        <p:grpSpPr>
          <a:xfrm>
            <a:off x="1065728" y="5195369"/>
            <a:ext cx="11091543" cy="542803"/>
            <a:chOff x="1065728" y="4803491"/>
            <a:chExt cx="11091543" cy="5428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A758D1-4E5B-772A-015C-9C9385B4CCA2}"/>
                </a:ext>
              </a:extLst>
            </p:cNvPr>
            <p:cNvSpPr txBox="1"/>
            <p:nvPr/>
          </p:nvSpPr>
          <p:spPr>
            <a:xfrm>
              <a:off x="1065728" y="4803491"/>
              <a:ext cx="110634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1200" b="1" dirty="0">
                  <a:effectLst/>
                </a:rPr>
                <a:t>Vector-Scalar FMA</a:t>
              </a:r>
            </a:p>
          </p:txBody>
        </p:sp>
        <p:sp>
          <p:nvSpPr>
            <p:cNvPr id="26" name="Pentagon 25">
              <a:extLst>
                <a:ext uri="{FF2B5EF4-FFF2-40B4-BE49-F238E27FC236}">
                  <a16:creationId xmlns:a16="http://schemas.microsoft.com/office/drawing/2014/main" id="{288267BC-8B82-C179-2AB2-DD6E535C102E}"/>
                </a:ext>
              </a:extLst>
            </p:cNvPr>
            <p:cNvSpPr/>
            <p:nvPr/>
          </p:nvSpPr>
          <p:spPr>
            <a:xfrm>
              <a:off x="2048718" y="4920468"/>
              <a:ext cx="5301206" cy="268360"/>
            </a:xfrm>
            <a:prstGeom prst="homePlat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0000"/>
                </a:highlight>
              </a:endParaRPr>
            </a:p>
          </p:txBody>
        </p:sp>
        <p:sp>
          <p:nvSpPr>
            <p:cNvPr id="27" name="Pentagon 26">
              <a:extLst>
                <a:ext uri="{FF2B5EF4-FFF2-40B4-BE49-F238E27FC236}">
                  <a16:creationId xmlns:a16="http://schemas.microsoft.com/office/drawing/2014/main" id="{F7EC5277-FBC3-FC0C-C839-E0ED10BF220D}"/>
                </a:ext>
              </a:extLst>
            </p:cNvPr>
            <p:cNvSpPr/>
            <p:nvPr/>
          </p:nvSpPr>
          <p:spPr>
            <a:xfrm rot="10800000">
              <a:off x="7530919" y="5011838"/>
              <a:ext cx="4626352" cy="334456"/>
            </a:xfrm>
            <a:prstGeom prst="homePlat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0000"/>
                </a:highlight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044CFD-61EA-34A3-4781-B9ED9F1106B8}"/>
              </a:ext>
            </a:extLst>
          </p:cNvPr>
          <p:cNvGrpSpPr/>
          <p:nvPr/>
        </p:nvGrpSpPr>
        <p:grpSpPr>
          <a:xfrm>
            <a:off x="1077303" y="5712750"/>
            <a:ext cx="11079965" cy="744260"/>
            <a:chOff x="1077303" y="5280678"/>
            <a:chExt cx="11079965" cy="74426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D99AE2-6DCC-EB42-21CF-63BD2F5186BE}"/>
                </a:ext>
              </a:extLst>
            </p:cNvPr>
            <p:cNvSpPr txBox="1"/>
            <p:nvPr/>
          </p:nvSpPr>
          <p:spPr>
            <a:xfrm>
              <a:off x="1077303" y="5480962"/>
              <a:ext cx="110634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1200" b="1" dirty="0">
                  <a:effectLst/>
                </a:rPr>
                <a:t>Predication</a:t>
              </a:r>
            </a:p>
          </p:txBody>
        </p:sp>
        <p:sp>
          <p:nvSpPr>
            <p:cNvPr id="28" name="Pentagon 27">
              <a:extLst>
                <a:ext uri="{FF2B5EF4-FFF2-40B4-BE49-F238E27FC236}">
                  <a16:creationId xmlns:a16="http://schemas.microsoft.com/office/drawing/2014/main" id="{CD696042-A05F-F3ED-5874-097B60594037}"/>
                </a:ext>
              </a:extLst>
            </p:cNvPr>
            <p:cNvSpPr/>
            <p:nvPr/>
          </p:nvSpPr>
          <p:spPr>
            <a:xfrm>
              <a:off x="2048718" y="5280678"/>
              <a:ext cx="2612364" cy="663056"/>
            </a:xfrm>
            <a:prstGeom prst="homePlate">
              <a:avLst/>
            </a:prstGeom>
            <a:noFill/>
            <a:ln>
              <a:solidFill>
                <a:srgbClr val="2563E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0000"/>
                </a:highlight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4C1624-3FF5-1DEE-B0B3-56924491D753}"/>
                </a:ext>
              </a:extLst>
            </p:cNvPr>
            <p:cNvSpPr txBox="1"/>
            <p:nvPr/>
          </p:nvSpPr>
          <p:spPr>
            <a:xfrm>
              <a:off x="2027256" y="5337112"/>
              <a:ext cx="484428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p1/m</a:t>
              </a:r>
            </a:p>
            <a:p>
              <a:r>
                <a:rPr lang="zh-CN" altLang="en-US" sz="1050" dirty="0"/>
                <a:t> </a:t>
              </a:r>
              <a:r>
                <a:rPr lang="en-US" altLang="zh-CN" sz="1050" dirty="0"/>
                <a:t>vs.</a:t>
              </a:r>
            </a:p>
            <a:p>
              <a:r>
                <a:rPr lang="en-US" sz="1050" dirty="0" err="1"/>
                <a:t>gvl</a:t>
              </a:r>
              <a:endParaRPr lang="en-US" sz="1050" dirty="0"/>
            </a:p>
          </p:txBody>
        </p:sp>
        <p:sp>
          <p:nvSpPr>
            <p:cNvPr id="30" name="Pentagon 29">
              <a:extLst>
                <a:ext uri="{FF2B5EF4-FFF2-40B4-BE49-F238E27FC236}">
                  <a16:creationId xmlns:a16="http://schemas.microsoft.com/office/drawing/2014/main" id="{794A29A6-B165-005C-D976-6B819FF9C03E}"/>
                </a:ext>
              </a:extLst>
            </p:cNvPr>
            <p:cNvSpPr/>
            <p:nvPr/>
          </p:nvSpPr>
          <p:spPr>
            <a:xfrm rot="10800000">
              <a:off x="10741687" y="5439223"/>
              <a:ext cx="1415581" cy="585715"/>
            </a:xfrm>
            <a:prstGeom prst="homePlate">
              <a:avLst/>
            </a:prstGeom>
            <a:noFill/>
            <a:ln>
              <a:solidFill>
                <a:srgbClr val="2563E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55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7801B-C1A4-E2E4-B9E0-46918EBD1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GEMM Performance Comparison</a:t>
            </a:r>
            <a:br>
              <a:rPr lang="en-US" sz="2400" dirty="0"/>
            </a:br>
            <a:r>
              <a:rPr lang="en-US" sz="2400" dirty="0"/>
              <a:t> &amp; Attribution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D1CCC-A468-A7B0-5F46-5BA952D3B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529" y="1651815"/>
            <a:ext cx="2748116" cy="3923073"/>
          </a:xfrm>
        </p:spPr>
        <p:txBody>
          <a:bodyPr/>
          <a:lstStyle/>
          <a:p>
            <a:pPr marL="50800" indent="0">
              <a:buNone/>
            </a:pPr>
            <a:r>
              <a:rPr lang="en-US" sz="1200" i="1" dirty="0"/>
              <a:t>For RISC-V, key observation points are to see what’s the impact of the two:</a:t>
            </a:r>
          </a:p>
          <a:p>
            <a:pPr marL="50800" indent="0">
              <a:buNone/>
            </a:pPr>
            <a:endParaRPr lang="en-US" sz="1200" i="1" dirty="0"/>
          </a:p>
          <a:p>
            <a:pPr marL="279400" indent="-228600">
              <a:buAutoNum type="arabicPeriod"/>
            </a:pPr>
            <a:r>
              <a:rPr lang="en-US" sz="1200" b="1" i="1" dirty="0"/>
              <a:t>VLEN (Vector Length) </a:t>
            </a:r>
          </a:p>
          <a:p>
            <a:pPr marL="508000" lvl="1" indent="0">
              <a:buNone/>
            </a:pPr>
            <a:r>
              <a:rPr lang="en-US" sz="1050" dirty="0"/>
              <a:t>Wider is Better: Yes or No?</a:t>
            </a:r>
            <a:endParaRPr lang="en-US" sz="1050" b="1" i="1" dirty="0"/>
          </a:p>
          <a:p>
            <a:pPr marL="279400" indent="-228600">
              <a:buAutoNum type="arabicPeriod"/>
            </a:pPr>
            <a:endParaRPr lang="en-US" sz="1200" b="1" i="1" dirty="0"/>
          </a:p>
          <a:p>
            <a:pPr marL="279400" indent="-228600">
              <a:buAutoNum type="arabicPeriod"/>
            </a:pPr>
            <a:r>
              <a:rPr lang="en-US" sz="1200" b="1" i="1" dirty="0"/>
              <a:t>LMUL (Vector Register Grouping, aka. Length Multiplier)</a:t>
            </a:r>
            <a:r>
              <a:rPr lang="en-US" sz="1200" i="1" dirty="0"/>
              <a:t>. </a:t>
            </a:r>
          </a:p>
          <a:p>
            <a:pPr marL="508000" lvl="1" indent="0">
              <a:buNone/>
            </a:pPr>
            <a:r>
              <a:rPr lang="en-US" sz="1050" i="1" dirty="0"/>
              <a:t>How much gains can we get when increasing LMUL from 1 to 2?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2952FC-C713-EED7-4B62-391715ACF4C5}"/>
              </a:ext>
            </a:extLst>
          </p:cNvPr>
          <p:cNvSpPr txBox="1"/>
          <p:nvPr/>
        </p:nvSpPr>
        <p:spPr>
          <a:xfrm>
            <a:off x="137652" y="5321710"/>
            <a:ext cx="281987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US" sz="9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Note: </a:t>
            </a:r>
          </a:p>
          <a:p>
            <a:pPr rtl="0">
              <a:spcAft>
                <a:spcPts val="600"/>
              </a:spcAft>
              <a:buNone/>
            </a:pPr>
            <a:r>
              <a:rPr lang="en-US" sz="90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GENERIC means RISC-V Scalar</a:t>
            </a:r>
          </a:p>
          <a:p>
            <a:pPr rtl="0">
              <a:spcAft>
                <a:spcPts val="600"/>
              </a:spcAft>
              <a:buNone/>
            </a:pPr>
            <a:r>
              <a:rPr lang="en-US" sz="900" dirty="0">
                <a:solidFill>
                  <a:srgbClr val="1B1C1D"/>
                </a:solidFill>
                <a:latin typeface="Google Sans Text"/>
              </a:rPr>
              <a:t>ZVL128B means RISC-V Vector 128bit VLEN</a:t>
            </a:r>
          </a:p>
          <a:p>
            <a:pPr rtl="0">
              <a:spcAft>
                <a:spcPts val="600"/>
              </a:spcAft>
              <a:buNone/>
            </a:pPr>
            <a:r>
              <a:rPr lang="en-US" sz="900" dirty="0">
                <a:solidFill>
                  <a:srgbClr val="1B1C1D"/>
                </a:solidFill>
                <a:latin typeface="Google Sans Text"/>
              </a:rPr>
              <a:t>ZVL256B means RISC-V Vector 256bit VLEN</a:t>
            </a:r>
            <a:br>
              <a:rPr lang="en-US" sz="1000" dirty="0"/>
            </a:br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58673-181C-4335-E3A3-7481BAFA70E1}"/>
              </a:ext>
            </a:extLst>
          </p:cNvPr>
          <p:cNvSpPr txBox="1"/>
          <p:nvPr/>
        </p:nvSpPr>
        <p:spPr>
          <a:xfrm>
            <a:off x="0" y="6427113"/>
            <a:ext cx="10834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For Reference, the Benchmark Testing Framework for OpenBLAS: </a:t>
            </a:r>
            <a:r>
              <a:rPr lang="en-US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https://github.com/docularxu/OpenBLAS/tree/working.riscv64.optimizations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Raw data and infographic published here:		             </a:t>
            </a:r>
            <a:r>
              <a:rPr 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https://docularxu.github.io/OpenBLAS/webpages/rvv_benchmark_openblas_16Oct2025.html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10" name="Picture 9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8ADF16F1-A01A-802C-E326-C96A9068E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645" y="3150168"/>
            <a:ext cx="6914814" cy="30406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1917B506-21C1-7EE5-0A73-1C53897B6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6884" y="93372"/>
            <a:ext cx="6576104" cy="33356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5884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733C0-EF8F-6CCB-9510-C448EA561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E67A4-3731-43AE-6867-261CC479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GEMM Performance Comparison &amp; Attribution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3D48C7D-02EA-D869-CC66-A4629F6B6D2C}"/>
              </a:ext>
            </a:extLst>
          </p:cNvPr>
          <p:cNvSpPr txBox="1">
            <a:spLocks/>
          </p:cNvSpPr>
          <p:nvPr/>
        </p:nvSpPr>
        <p:spPr>
          <a:xfrm>
            <a:off x="137652" y="1398637"/>
            <a:ext cx="2605548" cy="392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buFont typeface="Arial"/>
              <a:buNone/>
            </a:pPr>
            <a:r>
              <a:rPr lang="en-US" sz="1200" i="1" dirty="0"/>
              <a:t>For RISC-V, key observation points are to see what’s the impact of the two:</a:t>
            </a:r>
          </a:p>
          <a:p>
            <a:pPr marL="50800" indent="0">
              <a:buFont typeface="Arial"/>
              <a:buNone/>
            </a:pPr>
            <a:endParaRPr lang="en-US" sz="1200" i="1" dirty="0"/>
          </a:p>
          <a:p>
            <a:pPr marL="279400" indent="-228600">
              <a:buFont typeface="Arial"/>
              <a:buAutoNum type="arabicPeriod"/>
            </a:pPr>
            <a:r>
              <a:rPr lang="en-US" sz="1200" b="1" i="1" dirty="0"/>
              <a:t>VLEN (Vector Length) </a:t>
            </a:r>
          </a:p>
          <a:p>
            <a:pPr marL="508000" lvl="1" indent="0">
              <a:buFont typeface="Arial"/>
              <a:buNone/>
            </a:pPr>
            <a:r>
              <a:rPr lang="en-US" sz="1050" dirty="0"/>
              <a:t>Wider is Better: Yes or No?</a:t>
            </a:r>
            <a:endParaRPr lang="en-US" sz="1050" b="1" i="1" dirty="0"/>
          </a:p>
          <a:p>
            <a:pPr marL="279400" indent="-228600">
              <a:buFont typeface="Arial"/>
              <a:buAutoNum type="arabicPeriod"/>
            </a:pPr>
            <a:endParaRPr lang="en-US" sz="1200" b="1" i="1" dirty="0"/>
          </a:p>
          <a:p>
            <a:pPr marL="279400" indent="-228600">
              <a:buFont typeface="Arial"/>
              <a:buAutoNum type="arabicPeriod"/>
            </a:pPr>
            <a:r>
              <a:rPr lang="en-US" sz="1200" b="1" i="1" dirty="0"/>
              <a:t>LMUL (Vector Register Grouping, aka. Length Multiplier)</a:t>
            </a:r>
            <a:r>
              <a:rPr lang="en-US" sz="1200" i="1" dirty="0"/>
              <a:t>. </a:t>
            </a:r>
          </a:p>
          <a:p>
            <a:pPr marL="508000" lvl="1" indent="0">
              <a:buFont typeface="Arial"/>
              <a:buNone/>
            </a:pPr>
            <a:r>
              <a:rPr lang="en-US" sz="1050" i="1" dirty="0"/>
              <a:t>How much gains can we get when increasing LMUL from 1 to 2?</a:t>
            </a:r>
            <a:endParaRPr lang="en-US" sz="10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A92E3B-043E-7AFE-5E56-92B1BD9BCCFD}"/>
              </a:ext>
            </a:extLst>
          </p:cNvPr>
          <p:cNvSpPr txBox="1"/>
          <p:nvPr/>
        </p:nvSpPr>
        <p:spPr>
          <a:xfrm>
            <a:off x="137652" y="5321710"/>
            <a:ext cx="281987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US" sz="9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Note: </a:t>
            </a:r>
          </a:p>
          <a:p>
            <a:pPr rtl="0">
              <a:spcAft>
                <a:spcPts val="600"/>
              </a:spcAft>
              <a:buNone/>
            </a:pPr>
            <a:r>
              <a:rPr lang="en-US" sz="90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GENERIC means RISC-V Scalar</a:t>
            </a:r>
          </a:p>
          <a:p>
            <a:pPr rtl="0">
              <a:spcAft>
                <a:spcPts val="600"/>
              </a:spcAft>
              <a:buNone/>
            </a:pPr>
            <a:r>
              <a:rPr lang="en-US" sz="900" dirty="0">
                <a:solidFill>
                  <a:srgbClr val="1B1C1D"/>
                </a:solidFill>
                <a:latin typeface="Google Sans Text"/>
              </a:rPr>
              <a:t>ZVL128B means RISC-V Vector 128bit VLEN</a:t>
            </a:r>
          </a:p>
          <a:p>
            <a:pPr rtl="0">
              <a:spcAft>
                <a:spcPts val="600"/>
              </a:spcAft>
              <a:buNone/>
            </a:pPr>
            <a:r>
              <a:rPr lang="en-US" sz="900" dirty="0">
                <a:solidFill>
                  <a:srgbClr val="1B1C1D"/>
                </a:solidFill>
                <a:latin typeface="Google Sans Text"/>
              </a:rPr>
              <a:t>ZVL256B means RISC-V Vector 256bit VLEN</a:t>
            </a:r>
            <a:br>
              <a:rPr lang="en-US" sz="1000" dirty="0"/>
            </a:br>
            <a:endParaRPr lang="en-US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0873D-1EE5-0D9F-9F04-73696B8C9CCB}"/>
              </a:ext>
            </a:extLst>
          </p:cNvPr>
          <p:cNvSpPr txBox="1"/>
          <p:nvPr/>
        </p:nvSpPr>
        <p:spPr>
          <a:xfrm>
            <a:off x="0" y="6427113"/>
            <a:ext cx="10834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For Reference, the Benchmark Testing Framework for OpenBLAS: </a:t>
            </a:r>
            <a:r>
              <a:rPr lang="en-US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https://github.com/docularxu/OpenBLAS/tree/working.riscv64.optimizations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Raw data and infographic published here:		             </a:t>
            </a:r>
            <a:r>
              <a:rPr 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https://docularxu.github.io/OpenBLAS/webpages/rvv_benchmark_openblas_16Oct2025.html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CA136636-5C87-3755-5D87-C5BDD93B5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199" y="1951886"/>
            <a:ext cx="9311149" cy="40837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Pentagon 8">
            <a:extLst>
              <a:ext uri="{FF2B5EF4-FFF2-40B4-BE49-F238E27FC236}">
                <a16:creationId xmlns:a16="http://schemas.microsoft.com/office/drawing/2014/main" id="{36577A51-48E6-57EE-11F7-9B9243BBFE31}"/>
              </a:ext>
            </a:extLst>
          </p:cNvPr>
          <p:cNvSpPr/>
          <p:nvPr/>
        </p:nvSpPr>
        <p:spPr>
          <a:xfrm>
            <a:off x="7857461" y="3429000"/>
            <a:ext cx="910572" cy="834656"/>
          </a:xfrm>
          <a:prstGeom prst="homePlate">
            <a:avLst>
              <a:gd name="adj" fmla="val 3385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A371DB4A-A5D4-4A99-D652-47B64C7D71D9}"/>
              </a:ext>
            </a:extLst>
          </p:cNvPr>
          <p:cNvSpPr/>
          <p:nvPr/>
        </p:nvSpPr>
        <p:spPr>
          <a:xfrm>
            <a:off x="9045332" y="2741427"/>
            <a:ext cx="910572" cy="834656"/>
          </a:xfrm>
          <a:prstGeom prst="homePlate">
            <a:avLst>
              <a:gd name="adj" fmla="val 3385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36577A51-48E6-57EE-11F7-9B9243BBFE31}"/>
              </a:ext>
            </a:extLst>
          </p:cNvPr>
          <p:cNvSpPr/>
          <p:nvPr/>
        </p:nvSpPr>
        <p:spPr>
          <a:xfrm>
            <a:off x="4251109" y="3429000"/>
            <a:ext cx="910572" cy="834656"/>
          </a:xfrm>
          <a:prstGeom prst="homePlate">
            <a:avLst>
              <a:gd name="adj" fmla="val 3385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4B235379-6D0C-997D-B3AA-45ED84FBF74E}"/>
              </a:ext>
            </a:extLst>
          </p:cNvPr>
          <p:cNvSpPr/>
          <p:nvPr/>
        </p:nvSpPr>
        <p:spPr>
          <a:xfrm rot="10800000">
            <a:off x="6772799" y="3015661"/>
            <a:ext cx="661415" cy="689023"/>
          </a:xfrm>
          <a:prstGeom prst="homePlate">
            <a:avLst>
              <a:gd name="adj" fmla="val 28244"/>
            </a:avLst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898947E4-EDD7-0E18-0D9E-927E327D4E43}"/>
              </a:ext>
            </a:extLst>
          </p:cNvPr>
          <p:cNvSpPr/>
          <p:nvPr/>
        </p:nvSpPr>
        <p:spPr>
          <a:xfrm rot="10800000">
            <a:off x="10644576" y="2974016"/>
            <a:ext cx="661415" cy="689023"/>
          </a:xfrm>
          <a:prstGeom prst="homePlate">
            <a:avLst>
              <a:gd name="adj" fmla="val 28244"/>
            </a:avLst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5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4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67D03-1ED1-01AE-1690-1AD7E3B87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56DC7-00F0-F38A-8F9B-5D29EEF6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GEMM Performance Comparison &amp; Attribution</a:t>
            </a:r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0D8A24D5-6063-44B9-D596-25B6304110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l="2118" t="4308" r="2255" b="3701"/>
          <a:stretch>
            <a:fillRect/>
          </a:stretch>
        </p:blipFill>
        <p:spPr>
          <a:xfrm>
            <a:off x="2957531" y="2064770"/>
            <a:ext cx="9096817" cy="3923073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3C58E91-F4A9-5F9B-6978-1892435ACEE3}"/>
              </a:ext>
            </a:extLst>
          </p:cNvPr>
          <p:cNvSpPr txBox="1">
            <a:spLocks/>
          </p:cNvSpPr>
          <p:nvPr/>
        </p:nvSpPr>
        <p:spPr>
          <a:xfrm>
            <a:off x="137652" y="1398637"/>
            <a:ext cx="2605548" cy="392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buFont typeface="Arial"/>
              <a:buNone/>
            </a:pPr>
            <a:r>
              <a:rPr lang="en-US" sz="1200" i="1" dirty="0"/>
              <a:t>For RISC-V, key observation points are to see what’s the impact of the two:</a:t>
            </a:r>
          </a:p>
          <a:p>
            <a:pPr marL="50800" indent="0">
              <a:buFont typeface="Arial"/>
              <a:buNone/>
            </a:pPr>
            <a:endParaRPr lang="en-US" sz="1200" i="1" dirty="0"/>
          </a:p>
          <a:p>
            <a:pPr marL="279400" indent="-228600">
              <a:buFont typeface="Arial"/>
              <a:buAutoNum type="arabicPeriod"/>
            </a:pPr>
            <a:r>
              <a:rPr lang="en-US" sz="1200" b="1" i="1" dirty="0"/>
              <a:t>VLEN (Vector Length) </a:t>
            </a:r>
          </a:p>
          <a:p>
            <a:pPr marL="508000" lvl="1" indent="0">
              <a:buFont typeface="Arial"/>
              <a:buNone/>
            </a:pPr>
            <a:r>
              <a:rPr lang="en-US" sz="1050" dirty="0"/>
              <a:t>Wider is Better: Yes or No?</a:t>
            </a:r>
            <a:endParaRPr lang="en-US" sz="1050" b="1" i="1" dirty="0"/>
          </a:p>
          <a:p>
            <a:pPr marL="279400" indent="-228600">
              <a:buFont typeface="Arial"/>
              <a:buAutoNum type="arabicPeriod"/>
            </a:pPr>
            <a:endParaRPr lang="en-US" sz="1200" b="1" i="1" dirty="0"/>
          </a:p>
          <a:p>
            <a:pPr marL="279400" indent="-228600">
              <a:buFont typeface="Arial"/>
              <a:buAutoNum type="arabicPeriod"/>
            </a:pPr>
            <a:r>
              <a:rPr lang="en-US" sz="1200" b="1" i="1" dirty="0"/>
              <a:t>LMUL (Vector Register Grouping, aka. Length Multiplier)</a:t>
            </a:r>
            <a:r>
              <a:rPr lang="en-US" sz="1200" i="1" dirty="0"/>
              <a:t>. </a:t>
            </a:r>
          </a:p>
          <a:p>
            <a:pPr marL="508000" lvl="1" indent="0">
              <a:buFont typeface="Arial"/>
              <a:buNone/>
            </a:pPr>
            <a:r>
              <a:rPr lang="en-US" sz="1050" i="1" dirty="0"/>
              <a:t>How much gains can we get when increasing LMUL from 1 to 2?</a:t>
            </a:r>
            <a:endParaRPr lang="en-US" sz="10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873A3B-0355-5773-E964-E69D004875A2}"/>
              </a:ext>
            </a:extLst>
          </p:cNvPr>
          <p:cNvSpPr txBox="1"/>
          <p:nvPr/>
        </p:nvSpPr>
        <p:spPr>
          <a:xfrm>
            <a:off x="137652" y="5321710"/>
            <a:ext cx="281987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US" sz="900" b="1" i="0" u="none" strike="noStrike" dirty="0">
                <a:solidFill>
                  <a:srgbClr val="1B1C1D"/>
                </a:solidFill>
                <a:effectLst/>
                <a:latin typeface="Google Sans Text"/>
              </a:rPr>
              <a:t>Note: </a:t>
            </a:r>
          </a:p>
          <a:p>
            <a:pPr rtl="0">
              <a:spcAft>
                <a:spcPts val="600"/>
              </a:spcAft>
              <a:buNone/>
            </a:pPr>
            <a:r>
              <a:rPr lang="en-US" sz="900" i="0" u="none" strike="noStrike" dirty="0">
                <a:solidFill>
                  <a:srgbClr val="1B1C1D"/>
                </a:solidFill>
                <a:effectLst/>
                <a:latin typeface="Google Sans Text"/>
              </a:rPr>
              <a:t>GENERIC means RISC-V Scalar</a:t>
            </a:r>
          </a:p>
          <a:p>
            <a:pPr rtl="0">
              <a:spcAft>
                <a:spcPts val="600"/>
              </a:spcAft>
              <a:buNone/>
            </a:pPr>
            <a:r>
              <a:rPr lang="en-US" sz="900" dirty="0">
                <a:solidFill>
                  <a:srgbClr val="1B1C1D"/>
                </a:solidFill>
                <a:latin typeface="Google Sans Text"/>
              </a:rPr>
              <a:t>ZVL128B means RISC-V Vector 128bit VLEN</a:t>
            </a:r>
          </a:p>
          <a:p>
            <a:pPr rtl="0">
              <a:spcAft>
                <a:spcPts val="600"/>
              </a:spcAft>
              <a:buNone/>
            </a:pPr>
            <a:r>
              <a:rPr lang="en-US" sz="900" dirty="0">
                <a:solidFill>
                  <a:srgbClr val="1B1C1D"/>
                </a:solidFill>
                <a:latin typeface="Google Sans Text"/>
              </a:rPr>
              <a:t>ZVL256B means RISC-V Vector 256bit VLEN</a:t>
            </a:r>
            <a:br>
              <a:rPr lang="en-US" sz="1000" dirty="0"/>
            </a:br>
            <a:endParaRPr lang="en-US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B8F4E-E016-F3DD-B861-841824441D0B}"/>
              </a:ext>
            </a:extLst>
          </p:cNvPr>
          <p:cNvSpPr txBox="1"/>
          <p:nvPr/>
        </p:nvSpPr>
        <p:spPr>
          <a:xfrm>
            <a:off x="0" y="6427113"/>
            <a:ext cx="10834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For Reference, the Benchmark Testing Framework for OpenBLAS: </a:t>
            </a:r>
            <a:r>
              <a:rPr 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https://github.com/docularxu/OpenBLAS/tree/working.riscv64.optimizations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Raw data and infographic published here:		             </a:t>
            </a:r>
            <a:r>
              <a:rPr lang="en-US" sz="11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https://docularxu.github.io/OpenBLAS/webpages/rvv_benchmark_openblas_16Oct2025.html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529C5-AF66-1638-88ED-5DDFA114519F}"/>
              </a:ext>
            </a:extLst>
          </p:cNvPr>
          <p:cNvSpPr txBox="1"/>
          <p:nvPr/>
        </p:nvSpPr>
        <p:spPr>
          <a:xfrm>
            <a:off x="8315467" y="1226254"/>
            <a:ext cx="3738881" cy="448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750"/>
              </a:spcAft>
              <a:buNone/>
            </a:pPr>
            <a:r>
              <a:rPr lang="en-US" sz="1100" b="1" dirty="0">
                <a:solidFill>
                  <a:srgbClr val="1E40AF"/>
                </a:solidFill>
                <a:latin typeface="+mn-lt"/>
              </a:rPr>
              <a:t>OBSERVATAION: </a:t>
            </a:r>
          </a:p>
          <a:p>
            <a:pPr algn="l">
              <a:lnSpc>
                <a:spcPct val="150000"/>
              </a:lnSpc>
              <a:spcAft>
                <a:spcPts val="750"/>
              </a:spcAft>
              <a:buNone/>
            </a:pPr>
            <a:r>
              <a:rPr lang="en-US" sz="1100" b="1" i="0" dirty="0">
                <a:solidFill>
                  <a:srgbClr val="1E40AF"/>
                </a:solidFill>
                <a:effectLst/>
                <a:latin typeface="+mn-lt"/>
              </a:rPr>
              <a:t>For GEMM, LMUL provides minimal benefit and sometimes hurts performance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sz="1100" b="1" i="0" dirty="0">
                <a:solidFill>
                  <a:srgbClr val="555555"/>
                </a:solidFill>
                <a:effectLst/>
                <a:latin typeface="+mn-lt"/>
              </a:rPr>
              <a:t>Only benefit:</a:t>
            </a:r>
            <a:r>
              <a:rPr lang="en-US" sz="1100" b="0" i="0" dirty="0">
                <a:solidFill>
                  <a:srgbClr val="555555"/>
                </a:solidFill>
                <a:effectLst/>
                <a:latin typeface="+mn-lt"/>
              </a:rPr>
              <a:t> DGEMM on ZVL128B sees modest 8% improvement with LMUL=4, compensating for narrow 128-bit vectors</a:t>
            </a:r>
          </a:p>
          <a:p>
            <a:pPr marL="342900" indent="-342900">
              <a:lnSpc>
                <a:spcPct val="150000"/>
              </a:lnSpc>
              <a:spcAft>
                <a:spcPts val="3000"/>
              </a:spcAft>
              <a:buFont typeface="+mj-lt"/>
              <a:buAutoNum type="arabicPeriod"/>
            </a:pPr>
            <a:r>
              <a:rPr lang="en-US" sz="1100" b="1" dirty="0">
                <a:solidFill>
                  <a:srgbClr val="555555"/>
                </a:solidFill>
                <a:latin typeface="+mn-lt"/>
              </a:rPr>
              <a:t>Matrix-size dependency: </a:t>
            </a:r>
            <a:r>
              <a:rPr lang="en-US" sz="1100" dirty="0">
                <a:solidFill>
                  <a:srgbClr val="555555"/>
                </a:solidFill>
                <a:latin typeface="+mn-lt"/>
              </a:rPr>
              <a:t>LMUL=2 shows 11% gain for SGEMM ZVL128B at 256×256 (22,805 vs 20,482 MFLOPS) but 3% degradation at 4096×4096 (28,696 vs 29,451 MFLOPS)</a:t>
            </a:r>
            <a:endParaRPr lang="en-US" sz="1100" b="0" i="0" dirty="0">
              <a:solidFill>
                <a:srgbClr val="555555"/>
              </a:solidFill>
              <a:effectLst/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>
                <a:solidFill>
                  <a:srgbClr val="057955"/>
                </a:solidFill>
              </a:rPr>
              <a:t>Recommendation</a:t>
            </a:r>
            <a:r>
              <a:rPr lang="en-US" sz="1100" b="1" dirty="0"/>
              <a:t>:</a:t>
            </a:r>
            <a:r>
              <a:rPr lang="en-US" sz="1100" dirty="0"/>
              <a:t> For production deployments on K1, use </a:t>
            </a:r>
            <a:r>
              <a:rPr lang="en-US" sz="1100" b="1" u="sng" dirty="0">
                <a:solidFill>
                  <a:srgbClr val="057955"/>
                </a:solidFill>
              </a:rPr>
              <a:t>matrix-size adaptive LMUL tuning</a:t>
            </a:r>
            <a:r>
              <a:rPr lang="en-US" sz="1100" dirty="0"/>
              <a:t>: LMUL=2 for small matrices (&lt;1024), LMUL=1 for large matrices (≥1024), except DGEMM ZVL128B where LMUL=4 provides 8% gain</a:t>
            </a:r>
          </a:p>
        </p:txBody>
      </p:sp>
      <p:pic>
        <p:nvPicPr>
          <p:cNvPr id="14" name="Picture 13" descr="A graph of different sizes of numbers&#10;&#10;AI-generated content may be incorrect.">
            <a:extLst>
              <a:ext uri="{FF2B5EF4-FFF2-40B4-BE49-F238E27FC236}">
                <a16:creationId xmlns:a16="http://schemas.microsoft.com/office/drawing/2014/main" id="{E7CDDB95-5BF8-07FE-7A51-3CEAE5E21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0852" y="1752928"/>
            <a:ext cx="5204925" cy="4377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8380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8FB31-9DAF-225A-7A40-02F3610ED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6BBCC3-0EAD-731F-DB4A-A71D2732B5A2}"/>
              </a:ext>
            </a:extLst>
          </p:cNvPr>
          <p:cNvSpPr txBox="1"/>
          <p:nvPr/>
        </p:nvSpPr>
        <p:spPr>
          <a:xfrm>
            <a:off x="3011488" y="3104336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Non-Linear Operator Deep Dive (SLEEF)</a:t>
            </a:r>
            <a:endParaRPr lang="en-US" sz="4000" dirty="0"/>
          </a:p>
          <a:p>
            <a:pPr algn="ctr"/>
            <a:br>
              <a:rPr lang="en-US" sz="4000" dirty="0"/>
            </a:br>
            <a:endParaRPr lang="en-US" sz="400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DA52449-7BF5-0948-ED41-68731391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571E5C-8E66-88EB-C5CD-33B287DBD962}"/>
              </a:ext>
            </a:extLst>
          </p:cNvPr>
          <p:cNvSpPr txBox="1"/>
          <p:nvPr/>
        </p:nvSpPr>
        <p:spPr>
          <a:xfrm>
            <a:off x="4761460" y="1882531"/>
            <a:ext cx="2596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  <a:highlight>
                  <a:srgbClr val="0000FF"/>
                </a:highlight>
                <a:latin typeface="Arial Black" panose="020B0604020202020204" pitchFamily="34" charset="0"/>
                <a:cs typeface="Arial Black" panose="020B0604020202020204" pitchFamily="34" charset="0"/>
              </a:rPr>
              <a:t>__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Arial Black" panose="020B0604020202020204" pitchFamily="34" charset="0"/>
                <a:cs typeface="Arial Black" panose="020B0604020202020204" pitchFamily="34" charset="0"/>
              </a:rPr>
              <a:t>PART IV</a:t>
            </a:r>
            <a:r>
              <a:rPr lang="en-US" sz="1400" dirty="0">
                <a:solidFill>
                  <a:srgbClr val="0000FF"/>
                </a:solidFill>
                <a:highlight>
                  <a:srgbClr val="0000FF"/>
                </a:highlight>
                <a:latin typeface="Arial Black" panose="020B0604020202020204" pitchFamily="34" charset="0"/>
                <a:cs typeface="Arial Black" panose="020B0604020202020204" pitchFamily="34" charset="0"/>
              </a:rPr>
              <a:t>__</a:t>
            </a:r>
            <a:endParaRPr lang="en-US" dirty="0">
              <a:solidFill>
                <a:srgbClr val="0000FF"/>
              </a:solidFill>
              <a:highlight>
                <a:srgbClr val="0000FF"/>
              </a:highlight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203EE53-CE2A-9F9A-3CC6-709CA5B73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44" y="5004620"/>
            <a:ext cx="2718309" cy="129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345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999DF-9D77-771A-F120-5EF4264C9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Non-Linear 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81FC6-AEBF-DD9B-D16B-65F8512F7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845" y="1182243"/>
            <a:ext cx="11337045" cy="854586"/>
          </a:xfrm>
        </p:spPr>
        <p:txBody>
          <a:bodyPr/>
          <a:lstStyle/>
          <a:p>
            <a:pPr marL="50800" indent="0">
              <a:buNone/>
            </a:pPr>
            <a:r>
              <a:rPr lang="en-US" sz="1600" dirty="0"/>
              <a:t>Non-linear operators are essential for LLM performance, but they rely heavily on optimized standard mathematical functions (</a:t>
            </a:r>
            <a:r>
              <a:rPr lang="en-US" sz="1600" i="1" dirty="0" err="1">
                <a:solidFill>
                  <a:srgbClr val="2563EB"/>
                </a:solidFill>
              </a:rPr>
              <a:t>libm</a:t>
            </a:r>
            <a:r>
              <a:rPr lang="en-US" sz="1600" dirty="0"/>
              <a:t>).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32172-4100-1C25-02A0-00DB79082D5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1612" y="4672207"/>
            <a:ext cx="5131903" cy="1423793"/>
          </a:xfrm>
        </p:spPr>
        <p:txBody>
          <a:bodyPr/>
          <a:lstStyle/>
          <a:p>
            <a:pPr fontAlgn="base"/>
            <a:r>
              <a:rPr lang="en-US" sz="1200" b="1" dirty="0"/>
              <a:t>exp:</a:t>
            </a:r>
            <a:r>
              <a:rPr lang="en-US" sz="1200" dirty="0"/>
              <a:t> (Used in </a:t>
            </a:r>
            <a:r>
              <a:rPr lang="en-US" sz="1200" dirty="0" err="1"/>
              <a:t>Softmax</a:t>
            </a:r>
            <a:r>
              <a:rPr lang="en-US" sz="1200" dirty="0"/>
              <a:t>, </a:t>
            </a:r>
            <a:r>
              <a:rPr lang="en-US" sz="1200" dirty="0" err="1"/>
              <a:t>GeLU</a:t>
            </a:r>
            <a:r>
              <a:rPr lang="en-US" sz="1200" dirty="0"/>
              <a:t>)</a:t>
            </a:r>
          </a:p>
          <a:p>
            <a:pPr fontAlgn="base"/>
            <a:r>
              <a:rPr lang="en-US" sz="1200" b="1" dirty="0"/>
              <a:t>tanh:</a:t>
            </a:r>
            <a:r>
              <a:rPr lang="en-US" sz="1200" dirty="0"/>
              <a:t> (Used in </a:t>
            </a:r>
            <a:r>
              <a:rPr lang="en-US" sz="1200" dirty="0" err="1"/>
              <a:t>GeLU</a:t>
            </a:r>
            <a:r>
              <a:rPr lang="en-US" sz="1200" dirty="0"/>
              <a:t>)</a:t>
            </a:r>
          </a:p>
          <a:p>
            <a:pPr fontAlgn="base"/>
            <a:r>
              <a:rPr lang="en-US" sz="1200" b="1" dirty="0"/>
              <a:t>sqrt:</a:t>
            </a:r>
            <a:r>
              <a:rPr lang="en-US" sz="1200" dirty="0"/>
              <a:t> (Used in </a:t>
            </a:r>
            <a:r>
              <a:rPr lang="en-US" sz="1200" dirty="0" err="1"/>
              <a:t>LayerNorm</a:t>
            </a:r>
            <a:r>
              <a:rPr lang="en-US" sz="1200" dirty="0"/>
              <a:t>)</a:t>
            </a:r>
          </a:p>
          <a:p>
            <a:pPr fontAlgn="base"/>
            <a:r>
              <a:rPr lang="en-US" sz="1200" b="1" dirty="0"/>
              <a:t>reduction / sum:</a:t>
            </a:r>
            <a:r>
              <a:rPr lang="en-US" sz="1200" dirty="0"/>
              <a:t> (Used in </a:t>
            </a:r>
            <a:r>
              <a:rPr lang="en-US" sz="1200" dirty="0" err="1"/>
              <a:t>LayerNorm</a:t>
            </a:r>
            <a:r>
              <a:rPr lang="en-US" sz="1200" dirty="0"/>
              <a:t>, </a:t>
            </a:r>
            <a:r>
              <a:rPr lang="en-US" sz="1200" dirty="0" err="1"/>
              <a:t>Softmax</a:t>
            </a:r>
            <a:r>
              <a:rPr lang="en-US" sz="1200" dirty="0"/>
              <a:t>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9C8F900-9650-2C65-1501-E3C5B6265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572" y="4672207"/>
            <a:ext cx="6697179" cy="165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-up of a computer error&#10;&#10;AI-generated content may be incorrect.">
            <a:extLst>
              <a:ext uri="{FF2B5EF4-FFF2-40B4-BE49-F238E27FC236}">
                <a16:creationId xmlns:a16="http://schemas.microsoft.com/office/drawing/2014/main" id="{A998DE73-0196-0DF4-6984-C319B53E8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219" y="2036829"/>
            <a:ext cx="7924532" cy="2289830"/>
          </a:xfrm>
          <a:prstGeom prst="rect">
            <a:avLst/>
          </a:prstGeom>
        </p:spPr>
      </p:pic>
      <p:pic>
        <p:nvPicPr>
          <p:cNvPr id="9220" name="Picture 4" descr="Unleashing the Power of Gelu Activation: Exploring Its Uses, Applications,  and Implementation in Python | TheAILearner">
            <a:extLst>
              <a:ext uri="{FF2B5EF4-FFF2-40B4-BE49-F238E27FC236}">
                <a16:creationId xmlns:a16="http://schemas.microsoft.com/office/drawing/2014/main" id="{F762A861-4B6B-04A3-5E0F-9D99E9A41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97" y="1911212"/>
            <a:ext cx="3450961" cy="258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63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1F7D2-9EC6-7CD0-0FD8-F2CBCE476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13" y="134078"/>
            <a:ext cx="10834898" cy="403164"/>
          </a:xfrm>
        </p:spPr>
        <p:txBody>
          <a:bodyPr/>
          <a:lstStyle/>
          <a:p>
            <a:r>
              <a:rPr lang="en-US" dirty="0"/>
              <a:t>Vectorizing AI Math Operators</a:t>
            </a:r>
            <a:br>
              <a:rPr lang="en-US" b="0" dirty="0"/>
            </a:br>
            <a:r>
              <a:rPr lang="en-US" b="0" dirty="0"/>
              <a:t>		</a:t>
            </a:r>
            <a:r>
              <a:rPr lang="en-US" dirty="0"/>
              <a:t>Why SLEEF?</a:t>
            </a:r>
            <a:br>
              <a:rPr lang="en-US" b="0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9692A-B176-337E-BC5F-F942FCA4C03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8613" y="1455995"/>
            <a:ext cx="7930316" cy="4345037"/>
          </a:xfrm>
        </p:spPr>
        <p:txBody>
          <a:bodyPr/>
          <a:lstStyle/>
          <a:p>
            <a:pPr marL="50800" indent="0">
              <a:lnSpc>
                <a:spcPct val="110000"/>
              </a:lnSpc>
              <a:buNone/>
            </a:pPr>
            <a:r>
              <a:rPr lang="en-US" sz="1600" dirty="0"/>
              <a:t>The performance of non-linear operators like </a:t>
            </a:r>
            <a:r>
              <a:rPr lang="en-US" sz="1600" i="1" dirty="0" err="1">
                <a:solidFill>
                  <a:srgbClr val="2563EB"/>
                </a:solidFill>
              </a:rPr>
              <a:t>GeLU</a:t>
            </a:r>
            <a:r>
              <a:rPr lang="en-US" sz="1600" dirty="0"/>
              <a:t>, </a:t>
            </a:r>
            <a:r>
              <a:rPr lang="en-US" sz="1600" i="1" dirty="0" err="1">
                <a:solidFill>
                  <a:srgbClr val="2563EB"/>
                </a:solidFill>
              </a:rPr>
              <a:t>Softmax</a:t>
            </a:r>
            <a:r>
              <a:rPr lang="en-US" sz="1600" dirty="0"/>
              <a:t>, and </a:t>
            </a:r>
            <a:r>
              <a:rPr lang="en-US" sz="1600" i="1" dirty="0" err="1">
                <a:solidFill>
                  <a:srgbClr val="2563EB"/>
                </a:solidFill>
              </a:rPr>
              <a:t>LayerNorm</a:t>
            </a:r>
            <a:r>
              <a:rPr lang="en-US" sz="1600" dirty="0"/>
              <a:t> depends on the efficient vectorization of fundamental math functions.</a:t>
            </a:r>
          </a:p>
          <a:p>
            <a:pPr marL="50800" indent="0">
              <a:lnSpc>
                <a:spcPct val="110000"/>
              </a:lnSpc>
              <a:buNone/>
            </a:pPr>
            <a:endParaRPr lang="en-US" sz="1600" dirty="0"/>
          </a:p>
          <a:p>
            <a:pPr fontAlgn="base">
              <a:lnSpc>
                <a:spcPct val="150000"/>
              </a:lnSpc>
            </a:pPr>
            <a:r>
              <a:rPr lang="en-US" sz="1400" b="1" dirty="0"/>
              <a:t>Core Challenge:</a:t>
            </a:r>
            <a:r>
              <a:rPr lang="en-US" sz="1400" dirty="0"/>
              <a:t> How to apply SIMD principles to complex functions like </a:t>
            </a:r>
            <a:r>
              <a:rPr lang="en-US" sz="1400" i="1" dirty="0">
                <a:solidFill>
                  <a:srgbClr val="057957"/>
                </a:solidFill>
                <a:highlight>
                  <a:srgbClr val="E4E5EA"/>
                </a:highlight>
              </a:rPr>
              <a:t>exp</a:t>
            </a:r>
            <a:r>
              <a:rPr lang="en-US" sz="1400" dirty="0"/>
              <a:t>, </a:t>
            </a:r>
            <a:r>
              <a:rPr lang="en-US" sz="1400" i="1" dirty="0">
                <a:solidFill>
                  <a:srgbClr val="057957"/>
                </a:solidFill>
                <a:highlight>
                  <a:srgbClr val="E4E5EA"/>
                </a:highlight>
              </a:rPr>
              <a:t>tanh</a:t>
            </a:r>
            <a:r>
              <a:rPr lang="en-US" sz="1400" dirty="0"/>
              <a:t>, and </a:t>
            </a:r>
            <a:r>
              <a:rPr lang="en-US" sz="1400" i="1" dirty="0">
                <a:solidFill>
                  <a:srgbClr val="057957"/>
                </a:solidFill>
                <a:highlight>
                  <a:srgbClr val="E4E5EA"/>
                </a:highlight>
              </a:rPr>
              <a:t>sqrt</a:t>
            </a:r>
            <a:r>
              <a:rPr lang="en-US" sz="1400" dirty="0"/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sz="1400" b="1" dirty="0"/>
              <a:t>The Solution:</a:t>
            </a:r>
            <a:r>
              <a:rPr lang="en-US" sz="1400" dirty="0"/>
              <a:t> High-performance math libraries like </a:t>
            </a:r>
            <a:r>
              <a:rPr lang="en-US" sz="1400" i="1" dirty="0">
                <a:highlight>
                  <a:srgbClr val="E4E5EA"/>
                </a:highlight>
              </a:rPr>
              <a:t>SLEEF</a:t>
            </a:r>
            <a:r>
              <a:rPr lang="en-US" sz="1400" dirty="0"/>
              <a:t> provide hand-tuned vector implementations of these functions for different architectures.</a:t>
            </a:r>
          </a:p>
          <a:p>
            <a:pPr fontAlgn="base">
              <a:lnSpc>
                <a:spcPct val="150000"/>
              </a:lnSpc>
            </a:pPr>
            <a:r>
              <a:rPr lang="en-US" sz="1400" b="1" dirty="0"/>
              <a:t>Our Focus:</a:t>
            </a:r>
            <a:r>
              <a:rPr lang="en-US" sz="1400" dirty="0"/>
              <a:t> Comparing how SLEEF leverages the unique features of RISC-V Vector and other VLA platforms to accelerate these critical AI operators.</a:t>
            </a:r>
            <a:br>
              <a:rPr lang="en-US" sz="1400" dirty="0"/>
            </a:br>
            <a:endParaRPr lang="en-US" sz="14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FDA9DF1-4316-FF39-00F1-C9D11EF01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646" y="1616535"/>
            <a:ext cx="2594692" cy="12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292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125D-323F-D87A-D28B-9282E9BC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94455-4D8D-DBCC-9A6B-AC4FE8443E92}"/>
              </a:ext>
            </a:extLst>
          </p:cNvPr>
          <p:cNvSpPr txBox="1"/>
          <p:nvPr/>
        </p:nvSpPr>
        <p:spPr>
          <a:xfrm>
            <a:off x="436281" y="2264527"/>
            <a:ext cx="3675588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Space Grotesk"/>
              </a:rPr>
              <a:t>GUODONG XU</a:t>
            </a:r>
            <a:r>
              <a:rPr lang="ja-JP" altLang="en-US" sz="1600" b="0" i="0" u="none" strike="noStrike">
                <a:solidFill>
                  <a:schemeClr val="tx1"/>
                </a:solidFill>
                <a:effectLst/>
                <a:latin typeface="Space Grotesk"/>
              </a:rPr>
              <a:t>  </a:t>
            </a:r>
            <a:endParaRPr lang="ja-JP" altLang="en-US" b="0">
              <a:solidFill>
                <a:schemeClr val="tx1"/>
              </a:solidFill>
              <a:effectLst/>
            </a:endParaRPr>
          </a:p>
          <a:p>
            <a:pPr>
              <a:buNone/>
            </a:pPr>
            <a:br>
              <a:rPr lang="ja-JP" altLang="en-US" b="0">
                <a:solidFill>
                  <a:schemeClr val="tx1"/>
                </a:solidFill>
                <a:effectLst/>
              </a:rPr>
            </a:br>
            <a:endParaRPr lang="ja-JP" altLang="en-US" b="0">
              <a:solidFill>
                <a:schemeClr val="tx1"/>
              </a:solidFill>
              <a:effectLst/>
            </a:endParaRPr>
          </a:p>
          <a:p>
            <a:pPr rtl="0">
              <a:buNone/>
            </a:pPr>
            <a:r>
              <a:rPr lang="en-US" sz="1400" b="0" i="0" u="none" strike="noStrike" dirty="0">
                <a:solidFill>
                  <a:schemeClr val="tx1"/>
                </a:solidFill>
                <a:effectLst/>
                <a:latin typeface="Space Grotesk"/>
              </a:rPr>
              <a:t>Chief Engineer,</a:t>
            </a:r>
            <a:endParaRPr lang="en-US" b="0" dirty="0">
              <a:solidFill>
                <a:schemeClr val="tx1"/>
              </a:solidFill>
              <a:effectLst/>
            </a:endParaRPr>
          </a:p>
          <a:p>
            <a:pPr rtl="0">
              <a:buNone/>
            </a:pPr>
            <a:r>
              <a:rPr lang="en-US" sz="1400" b="0" i="0" u="none" strike="noStrike" dirty="0">
                <a:solidFill>
                  <a:schemeClr val="tx1"/>
                </a:solidFill>
                <a:effectLst/>
                <a:latin typeface="Space Grotesk"/>
              </a:rPr>
              <a:t>Director of China Operations</a:t>
            </a:r>
            <a:endParaRPr lang="en-US" b="0" dirty="0">
              <a:solidFill>
                <a:schemeClr val="tx1"/>
              </a:solidFill>
              <a:effectLst/>
            </a:endParaRPr>
          </a:p>
          <a:p>
            <a:pPr>
              <a:buNone/>
            </a:pPr>
            <a:br>
              <a:rPr lang="en-US" b="0" dirty="0">
                <a:solidFill>
                  <a:schemeClr val="tx1"/>
                </a:solidFill>
                <a:effectLst/>
              </a:rPr>
            </a:br>
            <a:endParaRPr lang="en-US" b="0" dirty="0">
              <a:solidFill>
                <a:schemeClr val="tx1"/>
              </a:solidFill>
              <a:effectLst/>
            </a:endParaRPr>
          </a:p>
          <a:p>
            <a:pPr rtl="0">
              <a:buNone/>
            </a:pPr>
            <a:r>
              <a:rPr lang="en-US" sz="1400" b="0" i="0" u="none" strike="noStrike" dirty="0">
                <a:solidFill>
                  <a:schemeClr val="tx1"/>
                </a:solidFill>
                <a:effectLst/>
                <a:latin typeface="Space Grotesk"/>
              </a:rPr>
              <a:t>RISCstar Solutions </a:t>
            </a:r>
            <a:endParaRPr lang="en-US" b="0" dirty="0">
              <a:solidFill>
                <a:schemeClr val="tx1"/>
              </a:solidFill>
              <a:effectLst/>
            </a:endParaRPr>
          </a:p>
          <a:p>
            <a:pPr>
              <a:buNone/>
            </a:pP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 descr="A white screen with a green robot logo&#10;&#10;AI-generated content may be incorrect.">
            <a:extLst>
              <a:ext uri="{FF2B5EF4-FFF2-40B4-BE49-F238E27FC236}">
                <a16:creationId xmlns:a16="http://schemas.microsoft.com/office/drawing/2014/main" id="{302C6C5E-7640-B8D6-2079-33EA17D86A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211" t="18948"/>
          <a:stretch>
            <a:fillRect/>
          </a:stretch>
        </p:blipFill>
        <p:spPr>
          <a:xfrm>
            <a:off x="10438953" y="1944815"/>
            <a:ext cx="1613719" cy="4243591"/>
          </a:xfrm>
          <a:prstGeom prst="rect">
            <a:avLst/>
          </a:prstGeom>
        </p:spPr>
      </p:pic>
      <p:pic>
        <p:nvPicPr>
          <p:cNvPr id="11" name="Picture 10" descr="A logo with a star and a star&#10;&#10;AI-generated content may be incorrect.">
            <a:extLst>
              <a:ext uri="{FF2B5EF4-FFF2-40B4-BE49-F238E27FC236}">
                <a16:creationId xmlns:a16="http://schemas.microsoft.com/office/drawing/2014/main" id="{970240E6-D5CD-A609-5F22-3C9CCCECD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8667" y="4354492"/>
            <a:ext cx="4611578" cy="2351001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DBD5234-438D-0CD1-1445-C9A579F44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704" y="2789359"/>
            <a:ext cx="1613720" cy="110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dex of /res/bigtop">
            <a:extLst>
              <a:ext uri="{FF2B5EF4-FFF2-40B4-BE49-F238E27FC236}">
                <a16:creationId xmlns:a16="http://schemas.microsoft.com/office/drawing/2014/main" id="{FD477162-E643-5CA4-BAEC-D87642292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675" y="1122689"/>
            <a:ext cx="1633606" cy="110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Linux Logo PNG Vector (PDF) Free Download">
            <a:extLst>
              <a:ext uri="{FF2B5EF4-FFF2-40B4-BE49-F238E27FC236}">
                <a16:creationId xmlns:a16="http://schemas.microsoft.com/office/drawing/2014/main" id="{BC4374D1-958B-2507-60B1-2D162A3AD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848" y="1122689"/>
            <a:ext cx="1286797" cy="128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1CF9F853-110E-D574-CF2A-494CB6919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200" y="3069633"/>
            <a:ext cx="1368184" cy="71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BD973BB-3A46-A3FD-84E4-21B651F9F49F}"/>
              </a:ext>
            </a:extLst>
          </p:cNvPr>
          <p:cNvSpPr/>
          <p:nvPr/>
        </p:nvSpPr>
        <p:spPr>
          <a:xfrm>
            <a:off x="5260057" y="4354492"/>
            <a:ext cx="2190541" cy="107293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i="0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-apple-system"/>
              </a:rPr>
              <a:t>Intel® ISA-L Library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08523E-ADA7-BBC2-43B0-62D1A40AC225}"/>
              </a:ext>
            </a:extLst>
          </p:cNvPr>
          <p:cNvSpPr/>
          <p:nvPr/>
        </p:nvSpPr>
        <p:spPr>
          <a:xfrm>
            <a:off x="7616414" y="4542074"/>
            <a:ext cx="198966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-apple-system"/>
              </a:rPr>
              <a:t>BLIS</a:t>
            </a:r>
            <a:endParaRPr lang="en-US" sz="3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sz="3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1183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17D0D-D235-DAA2-4603-6861E7526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79FF-3304-385A-0599-123B4D71C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SLEEF Performance Measured</a:t>
            </a:r>
            <a:br>
              <a:rPr lang="en-US" dirty="0"/>
            </a:br>
            <a:r>
              <a:rPr lang="en-US" dirty="0"/>
              <a:t>(Vector vs. Scalar) Speedup Comparison</a:t>
            </a:r>
            <a:br>
              <a:rPr lang="en-US" dirty="0"/>
            </a:b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617424-27B3-047E-57EE-7FE1651FEE3A}"/>
              </a:ext>
            </a:extLst>
          </p:cNvPr>
          <p:cNvGrpSpPr/>
          <p:nvPr/>
        </p:nvGrpSpPr>
        <p:grpSpPr>
          <a:xfrm>
            <a:off x="2160163" y="2174893"/>
            <a:ext cx="10031837" cy="4204817"/>
            <a:chOff x="1948755" y="1197394"/>
            <a:chExt cx="10031837" cy="4204817"/>
          </a:xfrm>
        </p:grpSpPr>
        <p:pic>
          <p:nvPicPr>
            <p:cNvPr id="9" name="Picture 8" descr="A graph of different colored bars&#10;&#10;AI-generated content may be incorrect.">
              <a:extLst>
                <a:ext uri="{FF2B5EF4-FFF2-40B4-BE49-F238E27FC236}">
                  <a16:creationId xmlns:a16="http://schemas.microsoft.com/office/drawing/2014/main" id="{51CFDABB-22E4-10FD-02DF-5780AC3EC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6575" y="1197394"/>
              <a:ext cx="5054017" cy="420481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" name="Picture 4" descr="A graph of different colored bars&#10;&#10;AI-generated content may be incorrect.">
              <a:extLst>
                <a:ext uri="{FF2B5EF4-FFF2-40B4-BE49-F238E27FC236}">
                  <a16:creationId xmlns:a16="http://schemas.microsoft.com/office/drawing/2014/main" id="{ABA80A0D-0A02-CBD5-650F-5923811E2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8755" y="1197395"/>
              <a:ext cx="4977822" cy="420481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527F59-D1E6-AAFE-3A1F-51A189C9DF30}"/>
              </a:ext>
            </a:extLst>
          </p:cNvPr>
          <p:cNvSpPr txBox="1">
            <a:spLocks/>
          </p:cNvSpPr>
          <p:nvPr/>
        </p:nvSpPr>
        <p:spPr>
          <a:xfrm>
            <a:off x="84107" y="1392049"/>
            <a:ext cx="2851806" cy="421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150000"/>
              </a:lnSpc>
              <a:buFont typeface="Arial"/>
              <a:buNone/>
            </a:pPr>
            <a:r>
              <a:rPr lang="en-US" sz="1200" dirty="0"/>
              <a:t>Three categories are measured:</a:t>
            </a:r>
          </a:p>
          <a:p>
            <a:pPr fontAlgn="base">
              <a:lnSpc>
                <a:spcPct val="150000"/>
              </a:lnSpc>
            </a:pPr>
            <a:r>
              <a:rPr lang="en-US" sz="1000" dirty="0"/>
              <a:t>Scalar</a:t>
            </a:r>
          </a:p>
          <a:p>
            <a:pPr fontAlgn="base">
              <a:lnSpc>
                <a:spcPct val="150000"/>
              </a:lnSpc>
            </a:pPr>
            <a:r>
              <a:rPr lang="en-US" sz="1000" dirty="0"/>
              <a:t>RVV with LMUL=1</a:t>
            </a:r>
          </a:p>
          <a:p>
            <a:pPr fontAlgn="base">
              <a:lnSpc>
                <a:spcPct val="150000"/>
              </a:lnSpc>
            </a:pPr>
            <a:r>
              <a:rPr lang="en-US" sz="1000" dirty="0"/>
              <a:t>RVV with LMUL=2</a:t>
            </a:r>
          </a:p>
          <a:p>
            <a:pPr marL="50800" indent="0">
              <a:lnSpc>
                <a:spcPct val="150000"/>
              </a:lnSpc>
              <a:buNone/>
            </a:pPr>
            <a:r>
              <a:rPr lang="en-US" sz="1100" dirty="0">
                <a:solidFill>
                  <a:srgbClr val="002060"/>
                </a:solidFill>
              </a:rPr>
              <a:t>LMUL = Length Multiplier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7314C0-53CA-4024-13FD-14ED2D615FFF}"/>
              </a:ext>
            </a:extLst>
          </p:cNvPr>
          <p:cNvSpPr txBox="1"/>
          <p:nvPr/>
        </p:nvSpPr>
        <p:spPr>
          <a:xfrm>
            <a:off x="0" y="6427113"/>
            <a:ext cx="9994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For Reference, the Benchmark Testing Framework for SLEEF: </a:t>
            </a:r>
            <a:r>
              <a:rPr lang="en-US" sz="11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https://github.com/docularxu/sleef/commits/working.sleef.bench/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</a:p>
          <a:p>
            <a:r>
              <a:rPr lang="en-US" sz="1100" dirty="0">
                <a:solidFill>
                  <a:schemeClr val="bg1"/>
                </a:solidFill>
              </a:rPr>
              <a:t>Raw data and infographic published here:		      </a:t>
            </a:r>
            <a:r>
              <a:rPr lang="en-US" sz="11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https://docularxu.github.io/sleef/webpages/rvv_benchmark_16Oct2025.html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0106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49D95-26B6-4789-8DEA-BBD945AFD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45" y="206477"/>
            <a:ext cx="10834898" cy="478249"/>
          </a:xfrm>
        </p:spPr>
        <p:txBody>
          <a:bodyPr/>
          <a:lstStyle/>
          <a:p>
            <a:r>
              <a:rPr lang="en-US" sz="1800" dirty="0"/>
              <a:t>SLEEF Performance Measured</a:t>
            </a:r>
            <a:br>
              <a:rPr lang="en-US" dirty="0"/>
            </a:br>
            <a:r>
              <a:rPr lang="en-US" dirty="0"/>
              <a:t>(LMUL = 2 vs. LMUL = 1 ) RVVM2 Gain Over RVVM1</a:t>
            </a:r>
            <a:br>
              <a:rPr lang="en-US" b="0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556DA-C353-CAF5-4D9B-B2123744CA4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3845" y="1319623"/>
            <a:ext cx="10260561" cy="4218753"/>
          </a:xfrm>
        </p:spPr>
        <p:txBody>
          <a:bodyPr/>
          <a:lstStyle/>
          <a:p>
            <a:pPr marL="50800" indent="0">
              <a:buNone/>
            </a:pPr>
            <a:r>
              <a:rPr lang="en-US" sz="1600" dirty="0">
                <a:solidFill>
                  <a:srgbClr val="1B1C1D"/>
                </a:solidFill>
                <a:latin typeface="+mn-lt"/>
              </a:rPr>
              <a:t>RISC-V provides a powerful feature not found in SVE: </a:t>
            </a:r>
            <a:r>
              <a:rPr lang="en-US" sz="1600" b="1" dirty="0">
                <a:solidFill>
                  <a:srgbClr val="1B1C1D"/>
                </a:solidFill>
                <a:latin typeface="+mn-lt"/>
              </a:rPr>
              <a:t>Vector Register Grouping (LMUL, </a:t>
            </a:r>
            <a:r>
              <a:rPr lang="en-US" sz="1600" b="1" dirty="0" err="1">
                <a:solidFill>
                  <a:srgbClr val="1B1C1D"/>
                </a:solidFill>
                <a:latin typeface="+mn-lt"/>
              </a:rPr>
              <a:t>ie</a:t>
            </a:r>
            <a:r>
              <a:rPr lang="en-US" sz="1600" b="1" dirty="0">
                <a:solidFill>
                  <a:srgbClr val="1B1C1D"/>
                </a:solidFill>
                <a:latin typeface="+mn-lt"/>
              </a:rPr>
              <a:t>. Length Multiplier)</a:t>
            </a:r>
            <a:r>
              <a:rPr lang="en-US" sz="1600" dirty="0">
                <a:solidFill>
                  <a:srgbClr val="1B1C1D"/>
                </a:solidFill>
                <a:latin typeface="+mn-lt"/>
              </a:rPr>
              <a:t>. This allows software to logically combine multiple registers to operate on wider data or reduce loop overhead.</a:t>
            </a:r>
            <a:endParaRPr lang="en-US" sz="1600" dirty="0">
              <a:latin typeface="+mn-lt"/>
            </a:endParaRPr>
          </a:p>
          <a:p>
            <a:pPr marL="50800" indent="0">
              <a:lnSpc>
                <a:spcPct val="150000"/>
              </a:lnSpc>
              <a:buNone/>
            </a:pPr>
            <a:r>
              <a:rPr lang="en-US" sz="1200" dirty="0"/>
              <a:t>Three categories are measured:</a:t>
            </a:r>
          </a:p>
          <a:p>
            <a:pPr fontAlgn="base">
              <a:lnSpc>
                <a:spcPct val="150000"/>
              </a:lnSpc>
            </a:pPr>
            <a:r>
              <a:rPr lang="en-US" sz="1000" dirty="0"/>
              <a:t>Scalar</a:t>
            </a:r>
          </a:p>
          <a:p>
            <a:pPr fontAlgn="base">
              <a:lnSpc>
                <a:spcPct val="150000"/>
              </a:lnSpc>
            </a:pPr>
            <a:r>
              <a:rPr lang="en-US" sz="1000" dirty="0"/>
              <a:t>RVV with LMUL=1</a:t>
            </a:r>
          </a:p>
          <a:p>
            <a:pPr fontAlgn="base">
              <a:lnSpc>
                <a:spcPct val="150000"/>
              </a:lnSpc>
            </a:pPr>
            <a:r>
              <a:rPr lang="en-US" sz="1000" dirty="0"/>
              <a:t>RVV with LMUL=2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4AD862-60B7-D59B-D4E8-09FEF615E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573417"/>
              </p:ext>
            </p:extLst>
          </p:nvPr>
        </p:nvGraphicFramePr>
        <p:xfrm>
          <a:off x="146553" y="3705101"/>
          <a:ext cx="3760429" cy="2226525"/>
        </p:xfrm>
        <a:graphic>
          <a:graphicData uri="http://schemas.openxmlformats.org/drawingml/2006/table">
            <a:tbl>
              <a:tblPr/>
              <a:tblGrid>
                <a:gridCol w="867393">
                  <a:extLst>
                    <a:ext uri="{9D8B030D-6E8A-4147-A177-3AD203B41FA5}">
                      <a16:colId xmlns:a16="http://schemas.microsoft.com/office/drawing/2014/main" val="77496152"/>
                    </a:ext>
                  </a:extLst>
                </a:gridCol>
                <a:gridCol w="1086467">
                  <a:extLst>
                    <a:ext uri="{9D8B030D-6E8A-4147-A177-3AD203B41FA5}">
                      <a16:colId xmlns:a16="http://schemas.microsoft.com/office/drawing/2014/main" val="1305330722"/>
                    </a:ext>
                  </a:extLst>
                </a:gridCol>
                <a:gridCol w="1806569">
                  <a:extLst>
                    <a:ext uri="{9D8B030D-6E8A-4147-A177-3AD203B41FA5}">
                      <a16:colId xmlns:a16="http://schemas.microsoft.com/office/drawing/2014/main" val="783947314"/>
                    </a:ext>
                  </a:extLst>
                </a:gridCol>
              </a:tblGrid>
              <a:tr h="522515"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SLEEF Config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Description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05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Relative Performance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866180"/>
                  </a:ext>
                </a:extLst>
              </a:tr>
              <a:tr h="736270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000" b="1" i="0" u="none" strike="noStrike" dirty="0">
                          <a:solidFill>
                            <a:srgbClr val="1B1C1D"/>
                          </a:solidFill>
                          <a:effectLst/>
                          <a:latin typeface="+mn-lt"/>
                        </a:rPr>
                        <a:t>RVVM1 (LMUL=1)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1B1C1D"/>
                          </a:solidFill>
                          <a:effectLst/>
                          <a:latin typeface="+mn-lt"/>
                        </a:rPr>
                        <a:t>Standard, one register per operation.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1B1C1D"/>
                          </a:solidFill>
                          <a:effectLst/>
                          <a:latin typeface="+mn-lt"/>
                        </a:rPr>
                        <a:t>1.0x (Baseline)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122689"/>
                  </a:ext>
                </a:extLst>
              </a:tr>
              <a:tr h="776893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000" b="1" i="0" u="none" strike="noStrike" dirty="0">
                          <a:solidFill>
                            <a:srgbClr val="1B1C1D"/>
                          </a:solidFill>
                          <a:effectLst/>
                          <a:latin typeface="+mn-lt"/>
                        </a:rPr>
                        <a:t>RVVM2 (LMUL=2)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1B1C1D"/>
                          </a:solidFill>
                          <a:effectLst/>
                          <a:latin typeface="+mn-lt"/>
                        </a:rPr>
                        <a:t>Groups two registers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1C4ED8"/>
                          </a:solidFill>
                          <a:effectLst/>
                          <a:latin typeface="+mn-lt"/>
                        </a:rPr>
                        <a:t>~1.4x</a:t>
                      </a:r>
                    </a:p>
                    <a:p>
                      <a:pPr rtl="0" fontAlgn="t">
                        <a:buNone/>
                      </a:pPr>
                      <a:endParaRPr lang="en-US" sz="1100" b="1" i="0" u="none" strike="noStrike" dirty="0">
                        <a:solidFill>
                          <a:srgbClr val="1C4ED8"/>
                        </a:solidFill>
                        <a:effectLst/>
                        <a:latin typeface="+mn-lt"/>
                      </a:endParaRPr>
                    </a:p>
                    <a:p>
                      <a:pPr rtl="0" fontAlgn="t">
                        <a:buNone/>
                      </a:pPr>
                      <a:r>
                        <a:rPr lang="en-US" sz="1050" i="1" dirty="0">
                          <a:solidFill>
                            <a:srgbClr val="1C4ED8"/>
                          </a:solidFill>
                          <a:effectLst/>
                          <a:latin typeface="+mn-lt"/>
                        </a:rPr>
                        <a:t>Caution: tanh(x) sees no gains when growing LMUL</a:t>
                      </a: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7499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FD1650F-9B07-305A-3D69-D1316E7FEE7E}"/>
              </a:ext>
            </a:extLst>
          </p:cNvPr>
          <p:cNvSpPr txBox="1"/>
          <p:nvPr/>
        </p:nvSpPr>
        <p:spPr>
          <a:xfrm>
            <a:off x="0" y="6427113"/>
            <a:ext cx="9994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For Reference, the Benchmark Testing Framework for SLEEF: </a:t>
            </a:r>
            <a:r>
              <a:rPr lang="en-US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https://github.com/docularxu/sleef/commits/working.sleef.bench/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</a:p>
          <a:p>
            <a:r>
              <a:rPr lang="en-US" sz="1100" dirty="0">
                <a:solidFill>
                  <a:schemeClr val="bg1"/>
                </a:solidFill>
              </a:rPr>
              <a:t>Raw data and infographic published here:		      </a:t>
            </a:r>
            <a:r>
              <a:rPr 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https://docularxu.github.io/sleef/webpages/rvv_benchmark_16Oct2025.html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C4F81FEF-BFDB-264D-44D9-FEC409910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160" y="2580029"/>
            <a:ext cx="7772400" cy="3704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8665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EFCBD-B959-1A99-A117-E8E67A579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C37F8-1EA4-C324-AC47-E22921B74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45" y="206477"/>
            <a:ext cx="10834898" cy="478249"/>
          </a:xfrm>
        </p:spPr>
        <p:txBody>
          <a:bodyPr/>
          <a:lstStyle/>
          <a:p>
            <a:r>
              <a:rPr lang="en-US" sz="1800" dirty="0"/>
              <a:t>SLEEF Performance Measured</a:t>
            </a:r>
            <a:br>
              <a:rPr lang="en-US" dirty="0"/>
            </a:br>
            <a:r>
              <a:rPr lang="en-US" dirty="0"/>
              <a:t>(LMUL = 2 vs. LMUL = 1 ) </a:t>
            </a:r>
            <a:r>
              <a:rPr lang="en-US" dirty="0" err="1"/>
              <a:t>GeLU</a:t>
            </a:r>
            <a:r>
              <a:rPr lang="en-US" dirty="0"/>
              <a:t> on RISC-V</a:t>
            </a:r>
            <a:br>
              <a:rPr lang="en-US" b="0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8195E-0EE6-512D-3462-D700523AA6A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3845" y="1224621"/>
            <a:ext cx="10260561" cy="4218753"/>
          </a:xfrm>
        </p:spPr>
        <p:txBody>
          <a:bodyPr/>
          <a:lstStyle/>
          <a:p>
            <a:pPr marL="50800" indent="0">
              <a:buNone/>
            </a:pPr>
            <a:r>
              <a:rPr lang="en-US" sz="1600" dirty="0">
                <a:solidFill>
                  <a:srgbClr val="1B1C1D"/>
                </a:solidFill>
                <a:latin typeface="+mn-lt"/>
              </a:rPr>
              <a:t>Comparison of </a:t>
            </a:r>
            <a:r>
              <a:rPr lang="en-US" sz="1600" dirty="0" err="1">
                <a:solidFill>
                  <a:srgbClr val="1B1C1D"/>
                </a:solidFill>
                <a:latin typeface="+mn-lt"/>
              </a:rPr>
              <a:t>libm</a:t>
            </a:r>
            <a:r>
              <a:rPr lang="en-US" sz="1600" dirty="0">
                <a:solidFill>
                  <a:srgbClr val="1B1C1D"/>
                </a:solidFill>
                <a:latin typeface="+mn-lt"/>
              </a:rPr>
              <a:t> scalar vs. SLEEF vector implementations in </a:t>
            </a:r>
            <a:r>
              <a:rPr lang="en-US" sz="1600" dirty="0" err="1">
                <a:solidFill>
                  <a:srgbClr val="1B1C1D"/>
                </a:solidFill>
                <a:latin typeface="+mn-lt"/>
              </a:rPr>
              <a:t>GeLU</a:t>
            </a:r>
            <a:r>
              <a:rPr lang="en-US" sz="1600" dirty="0">
                <a:solidFill>
                  <a:srgbClr val="1B1C1D"/>
                </a:solidFill>
                <a:latin typeface="+mn-lt"/>
              </a:rPr>
              <a:t>.</a:t>
            </a:r>
          </a:p>
          <a:p>
            <a:pPr marL="50800" indent="0">
              <a:buNone/>
            </a:pPr>
            <a:endParaRPr lang="en-US" sz="1600" dirty="0">
              <a:solidFill>
                <a:srgbClr val="1B1C1D"/>
              </a:solidFill>
              <a:latin typeface="+mn-lt"/>
            </a:endParaRPr>
          </a:p>
          <a:p>
            <a:pPr fontAlgn="base">
              <a:lnSpc>
                <a:spcPct val="150000"/>
              </a:lnSpc>
            </a:pPr>
            <a:r>
              <a:rPr lang="en-US" sz="1000" dirty="0"/>
              <a:t>Scalar</a:t>
            </a:r>
          </a:p>
          <a:p>
            <a:pPr fontAlgn="base">
              <a:lnSpc>
                <a:spcPct val="150000"/>
              </a:lnSpc>
            </a:pPr>
            <a:r>
              <a:rPr lang="en-US" sz="1000" dirty="0"/>
              <a:t>RVV with LMUL=1</a:t>
            </a:r>
          </a:p>
          <a:p>
            <a:pPr fontAlgn="base">
              <a:lnSpc>
                <a:spcPct val="150000"/>
              </a:lnSpc>
            </a:pPr>
            <a:r>
              <a:rPr lang="en-US" sz="1000" dirty="0"/>
              <a:t>RVV with LMUL=2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A4B03AF-A1F1-042F-575B-3EF5173BA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332355"/>
              </p:ext>
            </p:extLst>
          </p:nvPr>
        </p:nvGraphicFramePr>
        <p:xfrm>
          <a:off x="146552" y="4212999"/>
          <a:ext cx="3926684" cy="1630848"/>
        </p:xfrm>
        <a:graphic>
          <a:graphicData uri="http://schemas.openxmlformats.org/drawingml/2006/table">
            <a:tbl>
              <a:tblPr/>
              <a:tblGrid>
                <a:gridCol w="1729749">
                  <a:extLst>
                    <a:ext uri="{9D8B030D-6E8A-4147-A177-3AD203B41FA5}">
                      <a16:colId xmlns:a16="http://schemas.microsoft.com/office/drawing/2014/main" val="77496152"/>
                    </a:ext>
                  </a:extLst>
                </a:gridCol>
                <a:gridCol w="2196935">
                  <a:extLst>
                    <a:ext uri="{9D8B030D-6E8A-4147-A177-3AD203B41FA5}">
                      <a16:colId xmlns:a16="http://schemas.microsoft.com/office/drawing/2014/main" val="783947314"/>
                    </a:ext>
                  </a:extLst>
                </a:gridCol>
              </a:tblGrid>
              <a:tr h="442128"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Space Grotesk"/>
                        </a:rPr>
                        <a:t>SLEEF Configuration</a:t>
                      </a:r>
                      <a:endParaRPr lang="en-US" sz="1400" dirty="0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Space Grotesk"/>
                        </a:rPr>
                        <a:t>Relative Performance</a:t>
                      </a:r>
                      <a:endParaRPr lang="en-US" sz="1400" dirty="0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866180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dirty="0" err="1">
                          <a:effectLst/>
                          <a:latin typeface="+mn-lt"/>
                        </a:rPr>
                        <a:t>Libm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(scalar)</a:t>
                      </a: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1B1C1D"/>
                          </a:solidFill>
                          <a:effectLst/>
                          <a:latin typeface="+mn-lt"/>
                        </a:rPr>
                        <a:t>1.0x (Baseline)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  <a:p>
                      <a:pPr rtl="0" fontAlgn="t">
                        <a:buNone/>
                      </a:pP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930104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1B1C1D"/>
                          </a:solidFill>
                          <a:effectLst/>
                          <a:latin typeface="+mn-lt"/>
                        </a:rPr>
                        <a:t>RVVM1 (LMUL=1)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1.5x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sppedup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579617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1B1C1D"/>
                          </a:solidFill>
                          <a:effectLst/>
                          <a:latin typeface="+mn-lt"/>
                        </a:rPr>
                        <a:t>RVVM2 (LMUL=2)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1C4ED8"/>
                          </a:solidFill>
                          <a:effectLst/>
                          <a:latin typeface="+mn-lt"/>
                        </a:rPr>
                        <a:t>~2.0x speedup</a:t>
                      </a: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7499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50577FF-E859-F7D9-1EA9-00044BD89B60}"/>
              </a:ext>
            </a:extLst>
          </p:cNvPr>
          <p:cNvSpPr txBox="1"/>
          <p:nvPr/>
        </p:nvSpPr>
        <p:spPr>
          <a:xfrm>
            <a:off x="0" y="6427113"/>
            <a:ext cx="9994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For Reference, the Benchmark Testing Framework for SLEEF: </a:t>
            </a:r>
            <a:r>
              <a:rPr lang="en-US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https://github.com/docularxu/sleef/commits/working.sleef.bench/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</a:p>
          <a:p>
            <a:r>
              <a:rPr lang="en-US" sz="1100" dirty="0">
                <a:solidFill>
                  <a:schemeClr val="bg1"/>
                </a:solidFill>
              </a:rPr>
              <a:t>Raw data and infographic published here:		      </a:t>
            </a:r>
            <a:r>
              <a:rPr 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https://docularxu.github.io/sleef/webpages/rvv_benchmark_gelu_17Oct2025.html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D72933-2D6A-FAD9-71A8-9449D0F15F2F}"/>
              </a:ext>
            </a:extLst>
          </p:cNvPr>
          <p:cNvGrpSpPr/>
          <p:nvPr/>
        </p:nvGrpSpPr>
        <p:grpSpPr>
          <a:xfrm>
            <a:off x="4596403" y="1986175"/>
            <a:ext cx="7120097" cy="4218753"/>
            <a:chOff x="4596403" y="1986175"/>
            <a:chExt cx="7120097" cy="4218753"/>
          </a:xfrm>
        </p:grpSpPr>
        <p:pic>
          <p:nvPicPr>
            <p:cNvPr id="5" name="Picture 4" descr="A graph of different colored and gray bars&#10;&#10;AI-generated content may be incorrect.">
              <a:extLst>
                <a:ext uri="{FF2B5EF4-FFF2-40B4-BE49-F238E27FC236}">
                  <a16:creationId xmlns:a16="http://schemas.microsoft.com/office/drawing/2014/main" id="{32096C78-2B8D-79AD-51CD-F34E66D8E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6403" y="1986175"/>
              <a:ext cx="7120097" cy="421875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4C17A3-06F1-3E03-3C20-1CDD5708D6EA}"/>
                </a:ext>
              </a:extLst>
            </p:cNvPr>
            <p:cNvSpPr txBox="1"/>
            <p:nvPr/>
          </p:nvSpPr>
          <p:spPr>
            <a:xfrm>
              <a:off x="7754587" y="2114298"/>
              <a:ext cx="376551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 err="1"/>
                <a:t>GeLU</a:t>
              </a:r>
              <a:r>
                <a:rPr lang="en-US" sz="2400" b="1" dirty="0"/>
                <a:t> Kernel Using RVV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9762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3F2DD-5B3E-0FC7-A31C-1D2F25264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39C966-BF40-20E1-B122-E23B12C7E03A}"/>
              </a:ext>
            </a:extLst>
          </p:cNvPr>
          <p:cNvSpPr txBox="1"/>
          <p:nvPr/>
        </p:nvSpPr>
        <p:spPr>
          <a:xfrm>
            <a:off x="3011488" y="3104336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Tools and Toolchains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4AD5644-6065-036E-585E-97C2818F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9E87EC-3169-99CC-0BC5-E9201A52ECA4}"/>
              </a:ext>
            </a:extLst>
          </p:cNvPr>
          <p:cNvSpPr txBox="1"/>
          <p:nvPr/>
        </p:nvSpPr>
        <p:spPr>
          <a:xfrm>
            <a:off x="4761460" y="1882531"/>
            <a:ext cx="2596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  <a:highlight>
                  <a:srgbClr val="0000FF"/>
                </a:highlight>
                <a:latin typeface="Arial Black" panose="020B0604020202020204" pitchFamily="34" charset="0"/>
                <a:cs typeface="Arial Black" panose="020B0604020202020204" pitchFamily="34" charset="0"/>
              </a:rPr>
              <a:t>__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Arial Black" panose="020B0604020202020204" pitchFamily="34" charset="0"/>
                <a:cs typeface="Arial Black" panose="020B0604020202020204" pitchFamily="34" charset="0"/>
              </a:rPr>
              <a:t>PART V</a:t>
            </a:r>
            <a:r>
              <a:rPr lang="en-US" sz="1400" dirty="0">
                <a:solidFill>
                  <a:srgbClr val="0000FF"/>
                </a:solidFill>
                <a:highlight>
                  <a:srgbClr val="0000FF"/>
                </a:highlight>
                <a:latin typeface="Arial Black" panose="020B0604020202020204" pitchFamily="34" charset="0"/>
                <a:cs typeface="Arial Black" panose="020B0604020202020204" pitchFamily="34" charset="0"/>
              </a:rPr>
              <a:t>__</a:t>
            </a:r>
            <a:endParaRPr lang="en-US" dirty="0">
              <a:solidFill>
                <a:srgbClr val="0000FF"/>
              </a:solidFill>
              <a:highlight>
                <a:srgbClr val="0000FF"/>
              </a:highlight>
            </a:endParaRPr>
          </a:p>
        </p:txBody>
      </p:sp>
      <p:pic>
        <p:nvPicPr>
          <p:cNvPr id="2" name="Picture 1" descr="A logo with a star and a star&#10;&#10;AI-generated content may be incorrect.">
            <a:extLst>
              <a:ext uri="{FF2B5EF4-FFF2-40B4-BE49-F238E27FC236}">
                <a16:creationId xmlns:a16="http://schemas.microsoft.com/office/drawing/2014/main" id="{F835944F-6E8D-0708-B643-D43338893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9" y="5162499"/>
            <a:ext cx="2554544" cy="130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11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B558E-8AE5-B8FB-1BEB-298B8C92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 &amp; Observability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20AE1E-9932-CB61-8FFC-9BBD797F714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8613" y="1203767"/>
            <a:ext cx="4446747" cy="2856169"/>
          </a:xfrm>
        </p:spPr>
        <p:txBody>
          <a:bodyPr/>
          <a:lstStyle/>
          <a:p>
            <a:pPr marL="50800" indent="0" fontAlgn="base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1B1C1D"/>
                </a:solidFill>
                <a:latin typeface="+mn-lt"/>
              </a:rPr>
              <a:t>Performance Monitoring (perf):</a:t>
            </a: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552450"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1B1C1D"/>
                </a:solidFill>
                <a:latin typeface="+mn-lt"/>
              </a:rPr>
              <a:t>RISC-V Platform (K1):</a:t>
            </a:r>
            <a:r>
              <a:rPr lang="en-US" sz="1100" dirty="0">
                <a:solidFill>
                  <a:srgbClr val="1B1C1D"/>
                </a:solidFill>
                <a:latin typeface="+mn-lt"/>
              </a:rPr>
              <a:t> Support is </a:t>
            </a:r>
            <a:r>
              <a:rPr lang="en-US" sz="1100" b="1" dirty="0">
                <a:solidFill>
                  <a:srgbClr val="1B1C1D"/>
                </a:solidFill>
                <a:latin typeface="+mn-lt"/>
              </a:rPr>
              <a:t>available in their vendor tree. Refer to:</a:t>
            </a:r>
          </a:p>
          <a:p>
            <a:pPr marL="171450" lvl="1" indent="0" fontAlgn="base">
              <a:lnSpc>
                <a:spcPct val="150000"/>
              </a:lnSpc>
              <a:buNone/>
            </a:pPr>
            <a:r>
              <a:rPr lang="en-US" sz="1100" b="1" dirty="0">
                <a:solidFill>
                  <a:srgbClr val="1B1C1D"/>
                </a:solidFill>
                <a:latin typeface="+mn-lt"/>
              </a:rPr>
              <a:t>	 </a:t>
            </a:r>
            <a:r>
              <a:rPr lang="en-US" sz="1100" dirty="0">
                <a:solidFill>
                  <a:srgbClr val="1B1C1D"/>
                </a:solidFill>
                <a:latin typeface="+mn-lt"/>
                <a:hlinkClick r:id="rId3"/>
              </a:rPr>
              <a:t>https://bianbu.spacemit.com/en/development/perf/</a:t>
            </a:r>
            <a:r>
              <a:rPr lang="en-US" sz="1100" dirty="0">
                <a:solidFill>
                  <a:srgbClr val="1B1C1D"/>
                </a:solidFill>
                <a:latin typeface="+mn-lt"/>
              </a:rPr>
              <a:t> </a:t>
            </a:r>
          </a:p>
          <a:p>
            <a:pPr marL="552450"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B1C1D"/>
                </a:solidFill>
                <a:latin typeface="+mn-lt"/>
              </a:rPr>
              <a:t>The SpacemiT K1 provides some essential events, but the ecosystem is still evolving. Not upstreamed.</a:t>
            </a:r>
          </a:p>
          <a:p>
            <a:pPr marL="552450"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1B1C1D"/>
                </a:solidFill>
                <a:latin typeface="+mn-lt"/>
              </a:rPr>
              <a:t>Improving perf support is a key area for community contribution. </a:t>
            </a:r>
            <a:endParaRPr lang="en-US" sz="1400" b="1" dirty="0">
              <a:solidFill>
                <a:srgbClr val="1B1C1D"/>
              </a:solidFill>
              <a:latin typeface="+mn-lt"/>
            </a:endParaRPr>
          </a:p>
        </p:txBody>
      </p:sp>
      <p:pic>
        <p:nvPicPr>
          <p:cNvPr id="19" name="Picture 18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D67290BA-5500-DF0F-3DF8-C6FCEBA3B5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27"/>
          <a:stretch>
            <a:fillRect/>
          </a:stretch>
        </p:blipFill>
        <p:spPr>
          <a:xfrm>
            <a:off x="5641848" y="1076277"/>
            <a:ext cx="6400800" cy="52695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Pentagon 19">
            <a:extLst>
              <a:ext uri="{FF2B5EF4-FFF2-40B4-BE49-F238E27FC236}">
                <a16:creationId xmlns:a16="http://schemas.microsoft.com/office/drawing/2014/main" id="{75BA78C7-EC73-609B-15AA-9C833AED2659}"/>
              </a:ext>
            </a:extLst>
          </p:cNvPr>
          <p:cNvSpPr/>
          <p:nvPr/>
        </p:nvSpPr>
        <p:spPr>
          <a:xfrm>
            <a:off x="6693408" y="2583266"/>
            <a:ext cx="1755648" cy="1302934"/>
          </a:xfrm>
          <a:prstGeom prst="homePlate">
            <a:avLst>
              <a:gd name="adj" fmla="val 3385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entagon 20">
            <a:extLst>
              <a:ext uri="{FF2B5EF4-FFF2-40B4-BE49-F238E27FC236}">
                <a16:creationId xmlns:a16="http://schemas.microsoft.com/office/drawing/2014/main" id="{EC44C897-6904-158A-DDD4-028AC64BBD0B}"/>
              </a:ext>
            </a:extLst>
          </p:cNvPr>
          <p:cNvSpPr/>
          <p:nvPr/>
        </p:nvSpPr>
        <p:spPr>
          <a:xfrm rot="10800000">
            <a:off x="8183880" y="1736024"/>
            <a:ext cx="1926336" cy="1302934"/>
          </a:xfrm>
          <a:prstGeom prst="homePlate">
            <a:avLst>
              <a:gd name="adj" fmla="val 28244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71A1E3-6127-F064-5AEB-C92C1FD20073}"/>
              </a:ext>
            </a:extLst>
          </p:cNvPr>
          <p:cNvSpPr txBox="1"/>
          <p:nvPr/>
        </p:nvSpPr>
        <p:spPr>
          <a:xfrm>
            <a:off x="-466964" y="5654233"/>
            <a:ext cx="4572620" cy="808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2450" lvl="1" fontAlgn="base">
              <a:lnSpc>
                <a:spcPct val="150000"/>
              </a:lnSpc>
            </a:pPr>
            <a:r>
              <a:rPr lang="en-US" sz="800" dirty="0">
                <a:solidFill>
                  <a:srgbClr val="1B1C1D"/>
                </a:solidFill>
                <a:latin typeface="+mn-lt"/>
              </a:rPr>
              <a:t>Examples: </a:t>
            </a:r>
          </a:p>
          <a:p>
            <a:pPr marL="552450" lvl="1" fontAlgn="base">
              <a:lnSpc>
                <a:spcPct val="150000"/>
              </a:lnSpc>
            </a:pPr>
            <a:r>
              <a:rPr lang="en-US" sz="800" dirty="0">
                <a:solidFill>
                  <a:srgbClr val="1B1C1D"/>
                </a:solidFill>
                <a:latin typeface="+mn-lt"/>
              </a:rPr>
              <a:t>(Right) K1 proprietary/vendor-specific events</a:t>
            </a:r>
          </a:p>
          <a:p>
            <a:pPr marL="552450" lvl="1" fontAlgn="base">
              <a:lnSpc>
                <a:spcPct val="150000"/>
              </a:lnSpc>
            </a:pPr>
            <a:r>
              <a:rPr lang="en-US" sz="800" dirty="0">
                <a:solidFill>
                  <a:srgbClr val="1B1C1D"/>
                </a:solidFill>
                <a:latin typeface="+mn-lt"/>
              </a:rPr>
              <a:t>	vs.</a:t>
            </a:r>
          </a:p>
          <a:p>
            <a:pPr marL="552450" lvl="1" fontAlgn="base">
              <a:lnSpc>
                <a:spcPct val="150000"/>
              </a:lnSpc>
            </a:pPr>
            <a:r>
              <a:rPr lang="en-US" sz="800" dirty="0">
                <a:solidFill>
                  <a:srgbClr val="1B1C1D"/>
                </a:solidFill>
                <a:latin typeface="+mn-lt"/>
              </a:rPr>
              <a:t>(Left) the Linux common events</a:t>
            </a:r>
            <a:endParaRPr lang="en-US" sz="8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7455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29734-C45D-18C2-FC8A-F99A55E66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Call to 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A88F8-C94F-B6BE-BEF8-5FFA60E38D3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8613" y="1455995"/>
            <a:ext cx="8747514" cy="4218753"/>
          </a:xfrm>
        </p:spPr>
        <p:txBody>
          <a:bodyPr/>
          <a:lstStyle/>
          <a:p>
            <a:pPr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1B1C1D"/>
                </a:solidFill>
                <a:latin typeface="+mn-lt"/>
              </a:rPr>
              <a:t>Key Takeaways from Our Porting Journey:</a:t>
            </a:r>
            <a:endParaRPr lang="en-US" sz="1400" dirty="0">
              <a:latin typeface="+mn-lt"/>
            </a:endParaRPr>
          </a:p>
          <a:p>
            <a:pPr fontAlgn="base">
              <a:spcAft>
                <a:spcPts val="1000"/>
              </a:spcAft>
              <a:buFont typeface="+mj-lt"/>
              <a:buAutoNum type="arabicPeriod"/>
            </a:pPr>
            <a:r>
              <a:rPr lang="en-US" sz="1400" b="1" dirty="0">
                <a:solidFill>
                  <a:srgbClr val="1B1C1D"/>
                </a:solidFill>
                <a:latin typeface="+mn-lt"/>
              </a:rPr>
              <a:t>Master VL Control:</a:t>
            </a:r>
            <a:r>
              <a:rPr lang="en-US" sz="1400" dirty="0">
                <a:solidFill>
                  <a:srgbClr val="1B1C1D"/>
                </a:solidFill>
                <a:latin typeface="+mn-lt"/>
              </a:rPr>
              <a:t> For compute-bound tasks, </a:t>
            </a:r>
            <a:r>
              <a:rPr lang="en-US" sz="1400" b="1" dirty="0">
                <a:solidFill>
                  <a:srgbClr val="1B1C1D"/>
                </a:solidFill>
                <a:latin typeface="+mn-lt"/>
              </a:rPr>
              <a:t>data locality is king</a:t>
            </a:r>
            <a:r>
              <a:rPr lang="en-US" sz="1400" dirty="0">
                <a:solidFill>
                  <a:srgbClr val="1B1C1D"/>
                </a:solidFill>
                <a:latin typeface="+mn-lt"/>
              </a:rPr>
              <a:t>. Don't chase maximum LMUL. Use RVV's </a:t>
            </a:r>
            <a:r>
              <a:rPr lang="en-US" sz="1400" dirty="0" err="1">
                <a:solidFill>
                  <a:srgbClr val="1B1C1D"/>
                </a:solidFill>
                <a:latin typeface="+mn-lt"/>
              </a:rPr>
              <a:t>vsetvl</a:t>
            </a:r>
            <a:r>
              <a:rPr lang="en-US" sz="1400" dirty="0">
                <a:solidFill>
                  <a:srgbClr val="1B1C1D"/>
                </a:solidFill>
                <a:latin typeface="+mn-lt"/>
              </a:rPr>
              <a:t> to manually craft small VL loops that fit the L1 cache, just as OpenBLAS does.</a:t>
            </a: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fontAlgn="base">
              <a:spcAft>
                <a:spcPts val="1000"/>
              </a:spcAft>
              <a:buFont typeface="+mj-lt"/>
              <a:buAutoNum type="arabicPeriod"/>
            </a:pPr>
            <a:r>
              <a:rPr lang="en-US" sz="1400" b="1" dirty="0">
                <a:solidFill>
                  <a:srgbClr val="1B1C1D"/>
                </a:solidFill>
                <a:latin typeface="+mn-lt"/>
              </a:rPr>
              <a:t>Leverage the Math Libraries:</a:t>
            </a:r>
            <a:r>
              <a:rPr lang="en-US" sz="1400" dirty="0">
                <a:solidFill>
                  <a:srgbClr val="1B1C1D"/>
                </a:solidFill>
                <a:latin typeface="+mn-lt"/>
              </a:rPr>
              <a:t> Don't reinvent the wheel for non-linear functions. </a:t>
            </a:r>
            <a:r>
              <a:rPr lang="en-US" sz="1400" b="1" dirty="0">
                <a:solidFill>
                  <a:srgbClr val="1B1C1D"/>
                </a:solidFill>
                <a:latin typeface="+mn-lt"/>
              </a:rPr>
              <a:t>Use and contribute to libraries like SLEEF.</a:t>
            </a:r>
            <a:r>
              <a:rPr lang="en-US" sz="1400" dirty="0">
                <a:solidFill>
                  <a:srgbClr val="1B1C1D"/>
                </a:solidFill>
                <a:latin typeface="+mn-lt"/>
              </a:rPr>
              <a:t> Improving these libraries is the fastest path to unlocking RVV's performance for AI workloads.</a:t>
            </a: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fontAlgn="base">
              <a:spcAft>
                <a:spcPts val="1000"/>
              </a:spcAft>
              <a:buFont typeface="+mj-lt"/>
              <a:buAutoNum type="arabicPeriod"/>
            </a:pPr>
            <a:r>
              <a:rPr lang="en-US" sz="1400" b="1" dirty="0">
                <a:solidFill>
                  <a:srgbClr val="1B1C1D"/>
                </a:solidFill>
                <a:latin typeface="+mn-lt"/>
              </a:rPr>
              <a:t>Embrace Observability:</a:t>
            </a:r>
            <a:r>
              <a:rPr lang="en-US" sz="1400" dirty="0">
                <a:solidFill>
                  <a:srgbClr val="1B1C1D"/>
                </a:solidFill>
                <a:latin typeface="+mn-lt"/>
              </a:rPr>
              <a:t> Trust, but verify. Use perf and analyze the generated assembly to ensure your VL settings, tail policies, and memory accesses are what you expect.</a:t>
            </a: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fontAlgn="base">
              <a:spcBef>
                <a:spcPts val="6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1400" b="1" dirty="0">
                <a:solidFill>
                  <a:srgbClr val="1B1C1D"/>
                </a:solidFill>
                <a:latin typeface="+mn-lt"/>
              </a:rPr>
              <a:t>Engage with the Ecosystem:</a:t>
            </a:r>
            <a:r>
              <a:rPr lang="en-US" sz="1400" dirty="0">
                <a:solidFill>
                  <a:srgbClr val="1B1C1D"/>
                </a:solidFill>
                <a:latin typeface="+mn-lt"/>
              </a:rPr>
              <a:t> RISC-V's greatest strength is its community. Submit patches and provide feedback to upstream toolchains like LLVM and GCC. Every improvement benefits everyone.</a:t>
            </a: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>
              <a:buNone/>
            </a:pPr>
            <a:br>
              <a:rPr lang="en-US" sz="1400" dirty="0">
                <a:latin typeface="+mn-lt"/>
              </a:rPr>
            </a:br>
            <a:br>
              <a:rPr lang="en-US" sz="1400" dirty="0">
                <a:latin typeface="+mn-lt"/>
              </a:rPr>
            </a:br>
            <a:endParaRPr lang="en-US" sz="1400" dirty="0">
              <a:latin typeface="+mn-lt"/>
            </a:endParaRPr>
          </a:p>
          <a:p>
            <a:pPr marL="50800" indent="0">
              <a:buNone/>
            </a:pPr>
            <a:endParaRPr lang="en-US" sz="1400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EAA55B-21C7-A5F8-12CF-946932D5B485}"/>
              </a:ext>
            </a:extLst>
          </p:cNvPr>
          <p:cNvGrpSpPr/>
          <p:nvPr/>
        </p:nvGrpSpPr>
        <p:grpSpPr>
          <a:xfrm>
            <a:off x="9428480" y="1296365"/>
            <a:ext cx="2662046" cy="4565955"/>
            <a:chOff x="9428480" y="1296365"/>
            <a:chExt cx="2662046" cy="45659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ACAC2DE-A98F-F0AF-FF28-5B51610CC3F9}"/>
                </a:ext>
              </a:extLst>
            </p:cNvPr>
            <p:cNvGrpSpPr/>
            <p:nvPr/>
          </p:nvGrpSpPr>
          <p:grpSpPr>
            <a:xfrm>
              <a:off x="9428480" y="1296365"/>
              <a:ext cx="2662046" cy="4565955"/>
              <a:chOff x="9012184" y="2395959"/>
              <a:chExt cx="2841203" cy="3879410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0BEBA4EC-3D5D-BAFF-DFFE-C9E425B78567}"/>
                  </a:ext>
                </a:extLst>
              </p:cNvPr>
              <p:cNvSpPr/>
              <p:nvPr/>
            </p:nvSpPr>
            <p:spPr>
              <a:xfrm>
                <a:off x="9012184" y="2395959"/>
                <a:ext cx="2750535" cy="3879410"/>
              </a:xfrm>
              <a:prstGeom prst="roundRect">
                <a:avLst>
                  <a:gd name="adj" fmla="val 6567"/>
                </a:avLst>
              </a:prstGeom>
              <a:solidFill>
                <a:srgbClr val="35D39A"/>
              </a:solidFill>
              <a:ln w="9525"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156EE9A4-A0EF-F712-C348-875FE9B7F9AF}"/>
                  </a:ext>
                </a:extLst>
              </p:cNvPr>
              <p:cNvSpPr/>
              <p:nvPr/>
            </p:nvSpPr>
            <p:spPr>
              <a:xfrm>
                <a:off x="9102852" y="2395959"/>
                <a:ext cx="2750535" cy="3879410"/>
              </a:xfrm>
              <a:prstGeom prst="roundRect">
                <a:avLst>
                  <a:gd name="adj" fmla="val 5726"/>
                </a:avLst>
              </a:prstGeom>
              <a:solidFill>
                <a:srgbClr val="057955"/>
              </a:solidFill>
              <a:ln w="9525">
                <a:solidFill>
                  <a:srgbClr val="057955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200" b="1" dirty="0">
                  <a:solidFill>
                    <a:srgbClr val="6EE8B8"/>
                  </a:solidFill>
                  <a:latin typeface="Inter"/>
                </a:endParaRPr>
              </a:p>
              <a:p>
                <a:endParaRPr lang="en-US" sz="1200" b="1" dirty="0">
                  <a:solidFill>
                    <a:srgbClr val="6EE8B8"/>
                  </a:solidFill>
                  <a:latin typeface="Inter"/>
                </a:endParaRPr>
              </a:p>
              <a:p>
                <a:r>
                  <a:rPr lang="en-US" b="1" dirty="0">
                    <a:solidFill>
                      <a:srgbClr val="6EE8B8"/>
                    </a:solidFill>
                  </a:rPr>
                  <a:t>Optimize with the RISCstar Toolchain</a:t>
                </a:r>
              </a:p>
              <a:p>
                <a:endParaRPr lang="en-US" sz="1200" b="1" dirty="0">
                  <a:solidFill>
                    <a:srgbClr val="6EE8B8"/>
                  </a:solidFill>
                </a:endParaRPr>
              </a:p>
              <a:p>
                <a:r>
                  <a:rPr lang="en-US" sz="1200" b="1" dirty="0">
                    <a:solidFill>
                      <a:schemeClr val="bg1"/>
                    </a:solidFill>
                  </a:rPr>
                  <a:t>Built by experts with cross-architecture fluency, our toolchain is finely tuned for maximum performance on RISC-V Vector hardware.</a:t>
                </a:r>
              </a:p>
              <a:p>
                <a:endParaRPr lang="en-US" sz="1100" b="1" dirty="0">
                  <a:solidFill>
                    <a:schemeClr val="bg1"/>
                  </a:solidFill>
                  <a:latin typeface="Inter"/>
                </a:endParaRPr>
              </a:p>
              <a:p>
                <a:endParaRPr lang="en-US" sz="1100" b="1" dirty="0">
                  <a:solidFill>
                    <a:schemeClr val="bg1"/>
                  </a:solidFill>
                  <a:latin typeface="Inter"/>
                </a:endParaRP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Explore Now:</a:t>
                </a:r>
              </a:p>
              <a:p>
                <a:pPr algn="ctr"/>
                <a:endParaRPr lang="en-US" sz="1100" b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https://riscstar.com/toolchain/</a:t>
                </a:r>
                <a:r>
                  <a:rPr lang="en-US" dirty="0">
                    <a:solidFill>
                      <a:schemeClr val="bg1"/>
                    </a:solidFill>
                  </a:rPr>
                  <a:t>  </a:t>
                </a:r>
              </a:p>
            </p:txBody>
          </p:sp>
        </p:grpSp>
        <p:pic>
          <p:nvPicPr>
            <p:cNvPr id="6" name="Picture 5" descr="A logo with a star and a star&#10;&#10;AI-generated content may be incorrect.">
              <a:extLst>
                <a:ext uri="{FF2B5EF4-FFF2-40B4-BE49-F238E27FC236}">
                  <a16:creationId xmlns:a16="http://schemas.microsoft.com/office/drawing/2014/main" id="{7520BC8C-C90B-D094-1427-1DD386D6D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2670" y="1437447"/>
              <a:ext cx="2043123" cy="1041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936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5360CD-E213-B318-939A-81EF3E0A3D1B}"/>
              </a:ext>
            </a:extLst>
          </p:cNvPr>
          <p:cNvSpPr txBox="1"/>
          <p:nvPr/>
        </p:nvSpPr>
        <p:spPr>
          <a:xfrm>
            <a:off x="8827507" y="277073"/>
            <a:ext cx="29300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4000" b="1" i="0" u="none" strike="noStrike" dirty="0">
                <a:solidFill>
                  <a:schemeClr val="bg1"/>
                </a:solidFill>
                <a:effectLst/>
                <a:latin typeface="Archivo Black"/>
              </a:rPr>
              <a:t>THANK YOU!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1451B-D2A9-3961-9C95-10EB6E6C755E}"/>
              </a:ext>
            </a:extLst>
          </p:cNvPr>
          <p:cNvSpPr txBox="1"/>
          <p:nvPr/>
        </p:nvSpPr>
        <p:spPr>
          <a:xfrm>
            <a:off x="4064656" y="277073"/>
            <a:ext cx="422295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+mn-lt"/>
              </a:rPr>
              <a:t>Connect with me:</a:t>
            </a:r>
          </a:p>
          <a:p>
            <a:pPr rtl="0">
              <a:buNone/>
            </a:pPr>
            <a:endParaRPr lang="en-US" sz="1600" dirty="0">
              <a:solidFill>
                <a:schemeClr val="bg1"/>
              </a:solidFill>
              <a:latin typeface="+mn-lt"/>
            </a:endParaRPr>
          </a:p>
          <a:p>
            <a:pPr rtl="0">
              <a:buNone/>
            </a:pPr>
            <a:r>
              <a:rPr lang="en-US" sz="1600" b="0" dirty="0">
                <a:solidFill>
                  <a:schemeClr val="bg1"/>
                </a:solidFill>
                <a:effectLst/>
                <a:latin typeface="+mn-lt"/>
              </a:rPr>
              <a:t>GUODONG XU</a:t>
            </a:r>
            <a:endParaRPr lang="en-US" b="0" dirty="0">
              <a:solidFill>
                <a:schemeClr val="bg1"/>
              </a:solidFill>
              <a:effectLst/>
              <a:latin typeface="+mn-lt"/>
            </a:endParaRPr>
          </a:p>
          <a:p>
            <a:pPr>
              <a:buNone/>
            </a:pPr>
            <a:br>
              <a:rPr lang="en-US" b="0" dirty="0">
                <a:solidFill>
                  <a:schemeClr val="bg1"/>
                </a:solidFill>
                <a:effectLst/>
                <a:latin typeface="+mn-lt"/>
              </a:rPr>
            </a:br>
            <a:r>
              <a:rPr lang="en-US" dirty="0">
                <a:solidFill>
                  <a:schemeClr val="bg1"/>
                </a:solidFill>
                <a:latin typeface="+mn-lt"/>
              </a:rPr>
              <a:t>EMAIL:        </a:t>
            </a:r>
            <a:r>
              <a:rPr lang="en-US" b="0" dirty="0">
                <a:solidFill>
                  <a:schemeClr val="bg1"/>
                </a:solidFill>
                <a:effectLst/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guodong@riscstar.com</a:t>
            </a:r>
            <a:r>
              <a:rPr lang="en-US" b="0" dirty="0">
                <a:solidFill>
                  <a:schemeClr val="bg1"/>
                </a:solidFill>
                <a:effectLst/>
                <a:latin typeface="+mn-lt"/>
              </a:rPr>
              <a:t> </a:t>
            </a:r>
          </a:p>
          <a:p>
            <a:pPr rtl="0">
              <a:buNone/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+mn-lt"/>
              </a:rPr>
              <a:t>LINKEDIN:  </a:t>
            </a:r>
            <a:r>
              <a:rPr lang="en-US" sz="1400" b="0" i="0" u="sng" strike="noStrike" dirty="0">
                <a:solidFill>
                  <a:schemeClr val="bg1"/>
                </a:solidFill>
                <a:effectLst/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https://www.linkedin.com/in/docularxu/</a:t>
            </a:r>
            <a:endParaRPr lang="en-US" b="0" dirty="0">
              <a:solidFill>
                <a:schemeClr val="bg1"/>
              </a:solidFill>
              <a:effectLst/>
              <a:latin typeface="+mn-lt"/>
            </a:endParaRPr>
          </a:p>
          <a:p>
            <a:pPr rtl="0">
              <a:buNone/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+mn-lt"/>
              </a:rPr>
              <a:t>GITHUB:     </a:t>
            </a:r>
            <a:r>
              <a:rPr lang="en-US" sz="1400" b="0" i="0" u="sng" strike="noStrike" dirty="0">
                <a:solidFill>
                  <a:schemeClr val="bg1"/>
                </a:solidFill>
                <a:effectLst/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https://www.github.org/docularxu</a:t>
            </a:r>
            <a:endParaRPr lang="en-US" b="0" dirty="0">
              <a:solidFill>
                <a:schemeClr val="bg1"/>
              </a:solidFill>
              <a:effectLst/>
              <a:latin typeface="+mn-lt"/>
            </a:endParaRPr>
          </a:p>
          <a:p>
            <a:pPr>
              <a:buNone/>
            </a:pPr>
            <a:br>
              <a:rPr lang="en-US" dirty="0">
                <a:solidFill>
                  <a:schemeClr val="bg1"/>
                </a:solidFill>
                <a:latin typeface="+mn-lt"/>
              </a:rPr>
            </a:b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" name="Picture 1" descr="A logo with a star&#10;&#10;AI-generated content may be incorrect.">
            <a:extLst>
              <a:ext uri="{FF2B5EF4-FFF2-40B4-BE49-F238E27FC236}">
                <a16:creationId xmlns:a16="http://schemas.microsoft.com/office/drawing/2014/main" id="{1549FC03-568E-1B95-C8AC-93EED0F5C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7142" y="686794"/>
            <a:ext cx="3370743" cy="171393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215CD-B2A8-8C31-2CD7-B342FEC76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547B8-3234-73A0-33F9-E7E040B07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SLEEF Performance Measured</a:t>
            </a:r>
            <a:br>
              <a:rPr lang="en-US" dirty="0"/>
            </a:br>
            <a:r>
              <a:rPr lang="en-US" dirty="0"/>
              <a:t>(Vector vs. </a:t>
            </a:r>
            <a:r>
              <a:rPr lang="en-US" dirty="0" err="1"/>
              <a:t>Libm</a:t>
            </a:r>
            <a:r>
              <a:rPr lang="en-US" dirty="0"/>
              <a:t> reference) Speedup Comparison</a:t>
            </a:r>
            <a:br>
              <a:rPr lang="en-US" dirty="0"/>
            </a:b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1BD977B-DC7F-46BC-2833-3EE43FC225DC}"/>
              </a:ext>
            </a:extLst>
          </p:cNvPr>
          <p:cNvSpPr txBox="1">
            <a:spLocks/>
          </p:cNvSpPr>
          <p:nvPr/>
        </p:nvSpPr>
        <p:spPr>
          <a:xfrm>
            <a:off x="206027" y="1392049"/>
            <a:ext cx="2851806" cy="421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lnSpc>
                <a:spcPct val="150000"/>
              </a:lnSpc>
              <a:buFont typeface="Arial"/>
              <a:buNone/>
            </a:pPr>
            <a:r>
              <a:rPr lang="en-US" sz="1200" dirty="0"/>
              <a:t>Three categories are measured:</a:t>
            </a:r>
          </a:p>
          <a:p>
            <a:pPr fontAlgn="base">
              <a:lnSpc>
                <a:spcPct val="150000"/>
              </a:lnSpc>
            </a:pPr>
            <a:r>
              <a:rPr lang="en-US" sz="1000" dirty="0" err="1"/>
              <a:t>Libm</a:t>
            </a:r>
            <a:r>
              <a:rPr lang="en-US" sz="1000" dirty="0"/>
              <a:t> Reference</a:t>
            </a:r>
          </a:p>
          <a:p>
            <a:pPr fontAlgn="base">
              <a:lnSpc>
                <a:spcPct val="150000"/>
              </a:lnSpc>
            </a:pPr>
            <a:r>
              <a:rPr lang="en-US" sz="1000" dirty="0"/>
              <a:t>RVV with LMUL=1</a:t>
            </a:r>
          </a:p>
          <a:p>
            <a:pPr fontAlgn="base">
              <a:lnSpc>
                <a:spcPct val="150000"/>
              </a:lnSpc>
            </a:pPr>
            <a:r>
              <a:rPr lang="en-US" sz="1000" dirty="0"/>
              <a:t>RVV with LMUL=2</a:t>
            </a:r>
          </a:p>
          <a:p>
            <a:pPr marL="50800" indent="0">
              <a:lnSpc>
                <a:spcPct val="150000"/>
              </a:lnSpc>
              <a:buNone/>
            </a:pPr>
            <a:r>
              <a:rPr lang="en-US" sz="1100" dirty="0">
                <a:solidFill>
                  <a:srgbClr val="002060"/>
                </a:solidFill>
              </a:rPr>
              <a:t>LMUL aka. Length Multiplier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ABBAF-0A54-0F46-A68B-C1DAED9362CC}"/>
              </a:ext>
            </a:extLst>
          </p:cNvPr>
          <p:cNvSpPr txBox="1"/>
          <p:nvPr/>
        </p:nvSpPr>
        <p:spPr>
          <a:xfrm>
            <a:off x="0" y="6427113"/>
            <a:ext cx="9994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For Reference, the Benchmark Testing Framework for SLEEF: </a:t>
            </a:r>
            <a:r>
              <a:rPr lang="en-US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https://github.com/docularxu/sleef/commits/working.sleef.bench/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</a:p>
          <a:p>
            <a:r>
              <a:rPr lang="en-US" sz="1100" dirty="0">
                <a:solidFill>
                  <a:schemeClr val="bg1"/>
                </a:solidFill>
              </a:rPr>
              <a:t>Raw data and infographic published here:		      </a:t>
            </a:r>
            <a:r>
              <a:rPr 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https://docularxu.github.io/sleef/webpages/rvv_benchmark_16Oct2025.html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Picture 5" descr="A comparison of a graph&#10;&#10;AI-generated content may be incorrect.">
            <a:extLst>
              <a:ext uri="{FF2B5EF4-FFF2-40B4-BE49-F238E27FC236}">
                <a16:creationId xmlns:a16="http://schemas.microsoft.com/office/drawing/2014/main" id="{3E20780D-C43B-7DDE-3131-4C1AFC10E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484" y="1008414"/>
            <a:ext cx="8156489" cy="539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08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2A655E0-1295-3213-1E15-2CB59EA14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04188-BD6F-2A03-1726-4E1F6F923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45" y="117987"/>
            <a:ext cx="9380426" cy="865239"/>
          </a:xfrm>
        </p:spPr>
        <p:txBody>
          <a:bodyPr/>
          <a:lstStyle/>
          <a:p>
            <a:r>
              <a:rPr lang="en-US" dirty="0"/>
              <a:t>The OpenBLAS SVE Strategy:</a:t>
            </a:r>
            <a:br>
              <a:rPr lang="en-US" b="0" dirty="0"/>
            </a:br>
            <a:r>
              <a:rPr lang="en-US" b="0" dirty="0"/>
              <a:t>		</a:t>
            </a:r>
            <a:r>
              <a:rPr lang="en-US" sz="2400" dirty="0"/>
              <a:t>Predicate-Driven VL-Agnosticism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9E551-345C-901C-7E4E-9C3D9BBB68A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8613" y="1455995"/>
            <a:ext cx="9808277" cy="4218753"/>
          </a:xfrm>
        </p:spPr>
        <p:txBody>
          <a:bodyPr/>
          <a:lstStyle/>
          <a:p>
            <a:pPr marL="50800" indent="0">
              <a:lnSpc>
                <a:spcPct val="150000"/>
              </a:lnSpc>
              <a:buNone/>
            </a:pPr>
            <a:r>
              <a:rPr lang="en-US" sz="1200" dirty="0"/>
              <a:t>The SVE implementation reflects the architecture's design for flexibility and a mature ecosystem.</a:t>
            </a:r>
          </a:p>
          <a:p>
            <a:pPr fontAlgn="base">
              <a:lnSpc>
                <a:spcPct val="150000"/>
              </a:lnSpc>
            </a:pPr>
            <a:r>
              <a:rPr lang="en-US" sz="1200" b="1" dirty="0"/>
              <a:t>Core Mechanism:</a:t>
            </a:r>
            <a:r>
              <a:rPr lang="en-US" sz="1200" dirty="0"/>
              <a:t> </a:t>
            </a:r>
            <a:r>
              <a:rPr lang="en-US" sz="1200" b="1" dirty="0"/>
              <a:t>Predication.</a:t>
            </a:r>
            <a:endParaRPr lang="en-US" sz="1200" dirty="0"/>
          </a:p>
          <a:p>
            <a:pPr lvl="1" fontAlgn="base">
              <a:lnSpc>
                <a:spcPct val="150000"/>
              </a:lnSpc>
            </a:pPr>
            <a:r>
              <a:rPr lang="en-US" sz="1200" b="1" dirty="0"/>
              <a:t>Implementation:</a:t>
            </a:r>
            <a:r>
              <a:rPr lang="en-US" sz="1200" dirty="0"/>
              <a:t> SVE kernels naturally handle variable data lengths using </a:t>
            </a:r>
            <a:r>
              <a:rPr lang="en-US" sz="1200" i="1" dirty="0" err="1"/>
              <a:t>whilelt</a:t>
            </a:r>
            <a:r>
              <a:rPr lang="en-US" sz="1200" dirty="0"/>
              <a:t> loops and </a:t>
            </a:r>
            <a:r>
              <a:rPr lang="en-US" sz="1200" i="1" dirty="0" err="1"/>
              <a:t>svcnt</a:t>
            </a:r>
            <a:r>
              <a:rPr lang="en-US" sz="1200" dirty="0"/>
              <a:t> functions, making the code inherently </a:t>
            </a:r>
            <a:r>
              <a:rPr lang="en-US" sz="1200" b="1" dirty="0"/>
              <a:t>VL-Agnostic</a:t>
            </a:r>
            <a:r>
              <a:rPr lang="en-US" sz="1200" dirty="0"/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sz="1200" b="1" dirty="0"/>
              <a:t>DYNAMIC_ARCH &amp; Targeted Optimization:</a:t>
            </a:r>
            <a:endParaRPr lang="en-US" sz="1200" dirty="0"/>
          </a:p>
          <a:p>
            <a:pPr lvl="1" fontAlgn="base">
              <a:lnSpc>
                <a:spcPct val="150000"/>
              </a:lnSpc>
            </a:pPr>
            <a:r>
              <a:rPr lang="en-US" sz="1200" dirty="0"/>
              <a:t>OpenBLAS uses runtime dispatch to select the best SVE path for specific cores like Neoverse V1/V2 or A64FX.</a:t>
            </a:r>
          </a:p>
          <a:p>
            <a:pPr fontAlgn="base">
              <a:lnSpc>
                <a:spcPct val="150000"/>
              </a:lnSpc>
            </a:pPr>
            <a:r>
              <a:rPr lang="en-US" sz="1200" b="1" dirty="0"/>
              <a:t>GEMM Fine-Tuning:</a:t>
            </a:r>
            <a:endParaRPr lang="en-US" sz="1200" dirty="0"/>
          </a:p>
          <a:p>
            <a:pPr lvl="1" fontAlgn="base">
              <a:lnSpc>
                <a:spcPct val="150000"/>
              </a:lnSpc>
            </a:pPr>
            <a:r>
              <a:rPr lang="en-US" sz="1200" dirty="0"/>
              <a:t>While BLAS1/2 benefit fully from the VL-Agnostic model, high-performance GEMM micro-kernels are still fine-tuned for the L1 cache shapes of specific SVE cores.</a:t>
            </a:r>
          </a:p>
          <a:p>
            <a:pPr lvl="1" fontAlgn="base">
              <a:lnSpc>
                <a:spcPct val="150000"/>
              </a:lnSpc>
            </a:pPr>
            <a:r>
              <a:rPr lang="en-US" sz="1200" b="1" dirty="0"/>
              <a:t>Key Difference:</a:t>
            </a:r>
            <a:r>
              <a:rPr lang="en-US" sz="1200" dirty="0"/>
              <a:t> The code itself remains VL-Agnostic and runs correctly on any SVE length. It does </a:t>
            </a:r>
            <a:r>
              <a:rPr lang="en-US" sz="1200" b="1" dirty="0"/>
              <a:t>not</a:t>
            </a:r>
            <a:r>
              <a:rPr lang="en-US" sz="1200" dirty="0"/>
              <a:t> require hardcoding a small, fixed VL in the implementation, unlike the RVV strategy for peak performance.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25775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10ED1-955C-E015-42FE-53D6967BF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&amp; Goals</a:t>
            </a:r>
            <a:br>
              <a:rPr lang="en-US" b="0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A0EF0-4436-BECB-D2EE-A9A5F8C4C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845" y="1142579"/>
            <a:ext cx="7717079" cy="4785256"/>
          </a:xfrm>
        </p:spPr>
        <p:txBody>
          <a:bodyPr/>
          <a:lstStyle/>
          <a:p>
            <a:pPr marL="50800" indent="0">
              <a:lnSpc>
                <a:spcPct val="120000"/>
              </a:lnSpc>
              <a:buNone/>
            </a:pPr>
            <a:r>
              <a:rPr lang="en-US" sz="2000" dirty="0"/>
              <a:t>Let's explore </a:t>
            </a:r>
            <a:r>
              <a:rPr lang="en-US" sz="2000" b="1" dirty="0"/>
              <a:t>RISC-V Vector (RVV)</a:t>
            </a:r>
            <a:r>
              <a:rPr lang="en-US" sz="2000" dirty="0"/>
              <a:t>'s practical application and performance by analyzing its implementation in two key open-source libraries: </a:t>
            </a:r>
            <a:r>
              <a:rPr lang="en-US" sz="2000" b="1" dirty="0"/>
              <a:t>OpenBLAS</a:t>
            </a:r>
            <a:r>
              <a:rPr lang="en-US" sz="2000" dirty="0"/>
              <a:t> (linear) and </a:t>
            </a:r>
            <a:r>
              <a:rPr lang="en-US" sz="2000" b="1" dirty="0"/>
              <a:t>SLEEF</a:t>
            </a:r>
            <a:r>
              <a:rPr lang="en-US" sz="2000" dirty="0"/>
              <a:t> (nonlinear).</a:t>
            </a:r>
          </a:p>
          <a:p>
            <a:pPr marL="50800" indent="0">
              <a:buNone/>
            </a:pPr>
            <a:endParaRPr lang="en-US" sz="1600" b="1" dirty="0"/>
          </a:p>
          <a:p>
            <a:pPr lvl="1">
              <a:lnSpc>
                <a:spcPct val="150000"/>
              </a:lnSpc>
            </a:pPr>
            <a:r>
              <a:rPr lang="en-US" sz="1600" b="1" dirty="0"/>
              <a:t>Part 1: Analyze</a:t>
            </a:r>
            <a:r>
              <a:rPr lang="en-US" sz="1600" dirty="0"/>
              <a:t> the design logic for RVV in contrast to its Original Vector Code counterpart.</a:t>
            </a:r>
          </a:p>
          <a:p>
            <a:pPr lvl="1">
              <a:lnSpc>
                <a:spcPct val="150000"/>
              </a:lnSpc>
            </a:pPr>
            <a:r>
              <a:rPr lang="en-US" sz="1600" b="1" dirty="0"/>
              <a:t>Part 2: Compare </a:t>
            </a:r>
            <a:r>
              <a:rPr lang="en-US" sz="1600" dirty="0"/>
              <a:t>RVV implementations side-by-side with code snippets.</a:t>
            </a:r>
          </a:p>
          <a:p>
            <a:pPr lvl="1">
              <a:lnSpc>
                <a:spcPct val="150000"/>
              </a:lnSpc>
            </a:pPr>
            <a:r>
              <a:rPr lang="en-US" sz="1600" b="1" dirty="0"/>
              <a:t>Part 3: Demonstrate</a:t>
            </a:r>
            <a:r>
              <a:rPr lang="en-US" sz="1600" dirty="0"/>
              <a:t> vectorization speedup (Vector vs. Scalar) on RVV.</a:t>
            </a:r>
          </a:p>
          <a:p>
            <a:pPr lvl="1">
              <a:lnSpc>
                <a:spcPct val="150000"/>
              </a:lnSpc>
            </a:pPr>
            <a:r>
              <a:rPr lang="en-US" sz="1600" b="1" dirty="0"/>
              <a:t>Part 4: Share</a:t>
            </a:r>
            <a:r>
              <a:rPr lang="en-US" sz="1600" dirty="0"/>
              <a:t> practical tooling insights using the </a:t>
            </a:r>
            <a:r>
              <a:rPr lang="en-US" sz="1600" i="1" dirty="0"/>
              <a:t>perf</a:t>
            </a:r>
            <a:r>
              <a:rPr lang="en-US" sz="1600" dirty="0"/>
              <a:t> utility.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26963E-FD8B-3481-3E38-F2FAB385CB46}"/>
              </a:ext>
            </a:extLst>
          </p:cNvPr>
          <p:cNvSpPr txBox="1"/>
          <p:nvPr/>
        </p:nvSpPr>
        <p:spPr>
          <a:xfrm>
            <a:off x="219748" y="6437938"/>
            <a:ext cx="116794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200" b="1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Google Sans Text"/>
              </a:rPr>
              <a:t>A Note on Performance:</a:t>
            </a:r>
            <a:r>
              <a:rPr lang="en-US" sz="1200" b="0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Google Sans Text"/>
              </a:rPr>
              <a:t> We will focus on the </a:t>
            </a:r>
            <a:r>
              <a:rPr lang="en-US" sz="1200" b="0" i="1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Google Sans Text"/>
              </a:rPr>
              <a:t>speedup ratio</a:t>
            </a:r>
            <a:r>
              <a:rPr lang="en-US" sz="1200" b="0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Google Sans Text"/>
              </a:rPr>
              <a:t> within each architecture. Direct cross-ISA performance is not compared due to differing hardware</a:t>
            </a:r>
            <a:r>
              <a:rPr lang="zh-CN" altLang="en-US" sz="1200" b="0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Google Sans Text"/>
              </a:rPr>
              <a:t> </a:t>
            </a:r>
            <a:r>
              <a:rPr lang="en-US" altLang="zh-CN" sz="1200" b="0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Google Sans Text"/>
              </a:rPr>
              <a:t>settings</a:t>
            </a:r>
            <a:endParaRPr lang="en-US" sz="12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503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6E359-0A02-3BE9-8B09-B6C333B99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Performance Measurement Environment &amp; Toolchain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89C2510-8E70-297A-5418-8C9EE47DB197}"/>
              </a:ext>
            </a:extLst>
          </p:cNvPr>
          <p:cNvGrpSpPr/>
          <p:nvPr/>
        </p:nvGrpSpPr>
        <p:grpSpPr>
          <a:xfrm>
            <a:off x="7203314" y="1642270"/>
            <a:ext cx="4734686" cy="2807810"/>
            <a:chOff x="6024563" y="4043680"/>
            <a:chExt cx="6065963" cy="2220114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1959395-0F9A-AF97-43AD-8479A44568A6}"/>
                </a:ext>
              </a:extLst>
            </p:cNvPr>
            <p:cNvSpPr/>
            <p:nvPr/>
          </p:nvSpPr>
          <p:spPr>
            <a:xfrm>
              <a:off x="6024563" y="4043680"/>
              <a:ext cx="6065963" cy="2220114"/>
            </a:xfrm>
            <a:prstGeom prst="roundRect">
              <a:avLst>
                <a:gd name="adj" fmla="val 6567"/>
              </a:avLst>
            </a:prstGeom>
            <a:solidFill>
              <a:srgbClr val="35D39A"/>
            </a:solidFill>
            <a:ln w="952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B147760-DB16-F281-537C-4DA32C148478}"/>
                </a:ext>
              </a:extLst>
            </p:cNvPr>
            <p:cNvSpPr/>
            <p:nvPr/>
          </p:nvSpPr>
          <p:spPr>
            <a:xfrm>
              <a:off x="6095999" y="4043680"/>
              <a:ext cx="5994527" cy="2220114"/>
            </a:xfrm>
            <a:prstGeom prst="roundRect">
              <a:avLst>
                <a:gd name="adj" fmla="val 5726"/>
              </a:avLst>
            </a:prstGeom>
            <a:solidFill>
              <a:srgbClr val="057955"/>
            </a:solidFill>
            <a:ln w="9525">
              <a:solidFill>
                <a:srgbClr val="05795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1200" b="1" dirty="0">
                <a:solidFill>
                  <a:srgbClr val="6EE8B8"/>
                </a:solidFill>
                <a:latin typeface="Inter"/>
              </a:endParaRPr>
            </a:p>
            <a:p>
              <a:endParaRPr lang="en-US" sz="1200" b="1" dirty="0">
                <a:solidFill>
                  <a:srgbClr val="6EE8B8"/>
                </a:solidFill>
                <a:latin typeface="Inter"/>
              </a:endParaRPr>
            </a:p>
            <a:p>
              <a:r>
                <a:rPr lang="en-US" b="1" dirty="0">
                  <a:solidFill>
                    <a:srgbClr val="6EE8B8"/>
                  </a:solidFill>
                </a:rPr>
                <a:t>RISCstar Toolchain</a:t>
              </a:r>
            </a:p>
            <a:p>
              <a:endParaRPr lang="en-US" sz="1200" b="1" dirty="0">
                <a:solidFill>
                  <a:srgbClr val="6EE8B8"/>
                </a:solidFill>
              </a:endParaRPr>
            </a:p>
            <a:p>
              <a:r>
                <a:rPr lang="en-US" sz="1200" b="1" dirty="0">
                  <a:solidFill>
                    <a:schemeClr val="bg1"/>
                  </a:solidFill>
                </a:rPr>
                <a:t>Built by experts with cross-architecture fluency, our toolchain is finely tuned for maximum performance on RISC-V Vector hardware.</a:t>
              </a:r>
            </a:p>
            <a:p>
              <a:endParaRPr lang="en-US" sz="1100" b="1" dirty="0">
                <a:solidFill>
                  <a:schemeClr val="bg1"/>
                </a:solidFill>
                <a:latin typeface="Inter"/>
              </a:endParaRP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Explore Now:</a:t>
              </a:r>
            </a:p>
            <a:p>
              <a:pPr algn="ctr"/>
              <a:endParaRPr lang="en-US" sz="1200" b="1" dirty="0">
                <a:solidFill>
                  <a:schemeClr val="bg1"/>
                </a:solidFill>
              </a:endParaRPr>
            </a:p>
            <a:p>
              <a:pPr algn="ctr"/>
              <a:endParaRPr lang="en-US" sz="2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https://riscstar.com/toolchain/</a:t>
              </a:r>
              <a:r>
                <a:rPr lang="en-US" dirty="0">
                  <a:solidFill>
                    <a:schemeClr val="bg1"/>
                  </a:solidFill>
                </a:rPr>
                <a:t>  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171D06-780B-C10A-EEB6-A020AEBE83CF}"/>
              </a:ext>
            </a:extLst>
          </p:cNvPr>
          <p:cNvGrpSpPr/>
          <p:nvPr/>
        </p:nvGrpSpPr>
        <p:grpSpPr>
          <a:xfrm>
            <a:off x="121920" y="1579695"/>
            <a:ext cx="3240327" cy="2973450"/>
            <a:chOff x="1481472" y="1614153"/>
            <a:chExt cx="2754535" cy="228268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E17A485-DCB6-39FE-DAFC-0F15848B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89917"/>
            <a:stretch>
              <a:fillRect/>
            </a:stretch>
          </p:blipFill>
          <p:spPr>
            <a:xfrm>
              <a:off x="1481480" y="1614153"/>
              <a:ext cx="2754527" cy="450538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2019CC7-0EF9-A4F4-45E8-BCA75F1BB037}"/>
                </a:ext>
              </a:extLst>
            </p:cNvPr>
            <p:cNvGrpSpPr/>
            <p:nvPr/>
          </p:nvGrpSpPr>
          <p:grpSpPr>
            <a:xfrm>
              <a:off x="1481474" y="2064691"/>
              <a:ext cx="2754529" cy="1115515"/>
              <a:chOff x="8269624" y="1346171"/>
              <a:chExt cx="2359089" cy="38099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3AF6FCD-6DB3-73DE-A2EC-453C7C931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8099" b="89917"/>
              <a:stretch>
                <a:fillRect/>
              </a:stretch>
            </p:blipFill>
            <p:spPr>
              <a:xfrm>
                <a:off x="8269626" y="1422371"/>
                <a:ext cx="2359087" cy="107517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9D43E41-5F75-E94C-69BC-F2701977B1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8099" b="89917"/>
              <a:stretch>
                <a:fillRect/>
              </a:stretch>
            </p:blipFill>
            <p:spPr>
              <a:xfrm>
                <a:off x="8269626" y="1502831"/>
                <a:ext cx="2359087" cy="79327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40F37E0-2C3B-C3D1-1812-F4DAB73B1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8099" b="89917"/>
              <a:stretch>
                <a:fillRect/>
              </a:stretch>
            </p:blipFill>
            <p:spPr>
              <a:xfrm>
                <a:off x="8269625" y="1571336"/>
                <a:ext cx="2359087" cy="79327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9FA9708-7F4D-54DB-EBCA-42C5172BDF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8099" b="89917"/>
              <a:stretch>
                <a:fillRect/>
              </a:stretch>
            </p:blipFill>
            <p:spPr>
              <a:xfrm>
                <a:off x="8269624" y="1647838"/>
                <a:ext cx="2359087" cy="79327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88AF55C-8963-FE7A-5DF5-759075841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8099" b="89917"/>
              <a:stretch>
                <a:fillRect/>
              </a:stretch>
            </p:blipFill>
            <p:spPr>
              <a:xfrm>
                <a:off x="8269626" y="1346171"/>
                <a:ext cx="2359087" cy="79327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E237033-253D-D46C-EE1F-A4E2B5910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0990" b="52815"/>
            <a:stretch>
              <a:fillRect/>
            </a:stretch>
          </p:blipFill>
          <p:spPr>
            <a:xfrm>
              <a:off x="1481472" y="3173180"/>
              <a:ext cx="2754527" cy="72366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115A006-E2B3-38A9-D5B7-337B470DB628}"/>
              </a:ext>
            </a:extLst>
          </p:cNvPr>
          <p:cNvGrpSpPr/>
          <p:nvPr/>
        </p:nvGrpSpPr>
        <p:grpSpPr>
          <a:xfrm>
            <a:off x="3505200" y="1645735"/>
            <a:ext cx="3576320" cy="2907410"/>
            <a:chOff x="1481481" y="4102362"/>
            <a:chExt cx="2754527" cy="216143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E4651D1-2CC0-C4F5-39BA-BEE301AD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1628"/>
            <a:stretch>
              <a:fillRect/>
            </a:stretch>
          </p:blipFill>
          <p:spPr>
            <a:xfrm>
              <a:off x="1481481" y="4102362"/>
              <a:ext cx="2754527" cy="2161432"/>
            </a:xfrm>
            <a:prstGeom prst="rect">
              <a:avLst/>
            </a:prstGeom>
          </p:spPr>
        </p:pic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168EEEC1-7B70-940A-BF94-60392A0335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0355" y="4453869"/>
              <a:ext cx="1421972" cy="1360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Picture 29" descr="A logo with a star and a star&#10;&#10;AI-generated content may be incorrect.">
            <a:extLst>
              <a:ext uri="{FF2B5EF4-FFF2-40B4-BE49-F238E27FC236}">
                <a16:creationId xmlns:a16="http://schemas.microsoft.com/office/drawing/2014/main" id="{AD897B5E-4340-AB99-6EC1-17F4CFEAB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9003" y="1611322"/>
            <a:ext cx="2678546" cy="136553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782CCF6-BA84-90D1-89A1-0018F6CA85DD}"/>
              </a:ext>
            </a:extLst>
          </p:cNvPr>
          <p:cNvGrpSpPr/>
          <p:nvPr/>
        </p:nvGrpSpPr>
        <p:grpSpPr>
          <a:xfrm>
            <a:off x="301272" y="5575815"/>
            <a:ext cx="11348422" cy="831510"/>
            <a:chOff x="2976562" y="5020115"/>
            <a:chExt cx="11348422" cy="83151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B54AA2D-4F72-07EF-095F-14391149C4E2}"/>
                </a:ext>
              </a:extLst>
            </p:cNvPr>
            <p:cNvSpPr txBox="1"/>
            <p:nvPr/>
          </p:nvSpPr>
          <p:spPr>
            <a:xfrm>
              <a:off x="2976562" y="5020115"/>
              <a:ext cx="11348422" cy="8315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  <a:buNone/>
              </a:pPr>
              <a:r>
                <a:rPr lang="en-US" sz="1600" dirty="0">
                  <a:solidFill>
                    <a:srgbClr val="1B1C1D"/>
                  </a:solidFill>
                  <a:latin typeface="+mn-lt"/>
                </a:rPr>
                <a:t>Special thanks to      </a:t>
              </a:r>
              <a:r>
                <a:rPr lang="en-US" sz="1800" dirty="0">
                  <a:solidFill>
                    <a:srgbClr val="1B1C1D"/>
                  </a:solidFill>
                  <a:latin typeface="+mn-lt"/>
                </a:rPr>
                <a:t>                     </a:t>
              </a:r>
              <a:r>
                <a:rPr lang="en-US" sz="1600" dirty="0">
                  <a:solidFill>
                    <a:srgbClr val="1B1C1D"/>
                  </a:solidFill>
                  <a:latin typeface="+mn-lt"/>
                </a:rPr>
                <a:t>from the Fedora-V Force team, who provided invaluable support in conducting the performance measurement in OpenBLAS and using Perf. </a:t>
              </a:r>
              <a:endParaRPr lang="en-US" sz="1600" dirty="0">
                <a:latin typeface="+mn-l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211E98A-BC73-2D9F-7099-D0F98F0CBAA7}"/>
                </a:ext>
              </a:extLst>
            </p:cNvPr>
            <p:cNvSpPr/>
            <p:nvPr/>
          </p:nvSpPr>
          <p:spPr>
            <a:xfrm>
              <a:off x="4540794" y="5113755"/>
              <a:ext cx="180027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b="1" cap="none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+mn-lt"/>
                </a:rPr>
                <a:t>Mr. Haibin Liu </a:t>
              </a:r>
              <a:endParaRPr lang="en-US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pic>
        <p:nvPicPr>
          <p:cNvPr id="14" name="Picture 12" descr="Fedora-V Force Logo">
            <a:extLst>
              <a:ext uri="{FF2B5EF4-FFF2-40B4-BE49-F238E27FC236}">
                <a16:creationId xmlns:a16="http://schemas.microsoft.com/office/drawing/2014/main" id="{8A5B4B63-AC0F-C4BA-8C5F-D1D95E5C8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2" t="-802" r="16754" b="33064"/>
          <a:stretch>
            <a:fillRect/>
          </a:stretch>
        </p:blipFill>
        <p:spPr bwMode="auto">
          <a:xfrm>
            <a:off x="2349898" y="3100599"/>
            <a:ext cx="1482133" cy="13794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A blue and white logo&#10;&#10;AI-generated content may be incorrect.">
            <a:extLst>
              <a:ext uri="{FF2B5EF4-FFF2-40B4-BE49-F238E27FC236}">
                <a16:creationId xmlns:a16="http://schemas.microsoft.com/office/drawing/2014/main" id="{95D6D618-2F43-10BE-8A45-AE13724E36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575" y="2283939"/>
            <a:ext cx="1873008" cy="10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67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000642-E3FE-B891-7DD8-077090036B09}"/>
              </a:ext>
            </a:extLst>
          </p:cNvPr>
          <p:cNvSpPr txBox="1"/>
          <p:nvPr/>
        </p:nvSpPr>
        <p:spPr>
          <a:xfrm>
            <a:off x="3011488" y="3104336"/>
            <a:ext cx="6096000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4000" b="1" u="none" strike="noStrike" dirty="0">
                <a:solidFill>
                  <a:srgbClr val="012A3A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RISC-V Vector: Considerations when Porting</a:t>
            </a:r>
            <a:endParaRPr lang="en-US" sz="4000" b="1" dirty="0">
              <a:effectLst/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>
              <a:buNone/>
            </a:pPr>
            <a:br>
              <a:rPr lang="en-US" b="0" dirty="0">
                <a:effectLst/>
              </a:rPr>
            </a:b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57E7AB-B7FA-3486-3DCB-93A28D79AA65}"/>
              </a:ext>
            </a:extLst>
          </p:cNvPr>
          <p:cNvSpPr txBox="1"/>
          <p:nvPr/>
        </p:nvSpPr>
        <p:spPr>
          <a:xfrm>
            <a:off x="4761460" y="1882531"/>
            <a:ext cx="2596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  <a:highlight>
                  <a:srgbClr val="0000FF"/>
                </a:highlight>
                <a:latin typeface="Arial Black" panose="020B0604020202020204" pitchFamily="34" charset="0"/>
                <a:cs typeface="Arial Black" panose="020B0604020202020204" pitchFamily="34" charset="0"/>
              </a:rPr>
              <a:t>__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Arial Black" panose="020B0604020202020204" pitchFamily="34" charset="0"/>
                <a:cs typeface="Arial Black" panose="020B0604020202020204" pitchFamily="34" charset="0"/>
              </a:rPr>
              <a:t>PART I</a:t>
            </a:r>
            <a:r>
              <a:rPr lang="en-US" sz="1400" dirty="0">
                <a:solidFill>
                  <a:srgbClr val="0000FF"/>
                </a:solidFill>
                <a:highlight>
                  <a:srgbClr val="0000FF"/>
                </a:highlight>
                <a:latin typeface="Arial Black" panose="020B0604020202020204" pitchFamily="34" charset="0"/>
                <a:cs typeface="Arial Black" panose="020B0604020202020204" pitchFamily="34" charset="0"/>
              </a:rPr>
              <a:t>__</a:t>
            </a:r>
            <a:endParaRPr lang="en-US" dirty="0">
              <a:solidFill>
                <a:srgbClr val="0000FF"/>
              </a:solidFill>
              <a:highlight>
                <a:srgbClr val="0000FF"/>
              </a:highlight>
            </a:endParaRPr>
          </a:p>
        </p:txBody>
      </p:sp>
      <p:pic>
        <p:nvPicPr>
          <p:cNvPr id="14" name="Picture 13" descr="A logo with a star and a star&#10;&#10;AI-generated content may be incorrect.">
            <a:extLst>
              <a:ext uri="{FF2B5EF4-FFF2-40B4-BE49-F238E27FC236}">
                <a16:creationId xmlns:a16="http://schemas.microsoft.com/office/drawing/2014/main" id="{AEB9BF4D-228D-78D0-F9E1-CA41D0463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9" y="5162499"/>
            <a:ext cx="2554544" cy="130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04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276C3-FD04-794C-ED7C-49A1B354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13" y="80524"/>
            <a:ext cx="9996930" cy="912534"/>
          </a:xfrm>
        </p:spPr>
        <p:txBody>
          <a:bodyPr/>
          <a:lstStyle/>
          <a:p>
            <a:r>
              <a:rPr lang="en-US" dirty="0"/>
              <a:t>Key Architectural Design Contrasts:</a:t>
            </a:r>
            <a:br>
              <a:rPr lang="en-US" dirty="0"/>
            </a:br>
            <a:r>
              <a:rPr lang="en-US" dirty="0"/>
              <a:t>	RISC-V Vector vs. Source Platform</a:t>
            </a:r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578F944-F4AB-791A-CDB5-6E080C514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8615"/>
            <a:ext cx="9102241" cy="4846327"/>
          </a:xfrm>
          <a:prstGeom prst="rect">
            <a:avLst/>
          </a:prstGeom>
        </p:spPr>
      </p:pic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2B83AF8F-4A55-ED79-FFB3-C77819116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466" y="3216584"/>
            <a:ext cx="2324987" cy="304392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47834D0-0C30-C93E-98A8-AC1CADD3E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6674" y="993058"/>
            <a:ext cx="4311611" cy="3602307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978498-E2BF-92F5-569A-4FF02F8C5E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96" y="3578629"/>
            <a:ext cx="7093996" cy="283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6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987 0.07523 L -0.08828 -0.0946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14" y="-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B1FDF-2693-CCD4-7715-1DA3E8B2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45" y="108155"/>
            <a:ext cx="10834898" cy="875071"/>
          </a:xfrm>
        </p:spPr>
        <p:txBody>
          <a:bodyPr/>
          <a:lstStyle/>
          <a:p>
            <a:r>
              <a:rPr lang="en-US" dirty="0"/>
              <a:t>Code Comparison: </a:t>
            </a:r>
            <a:br>
              <a:rPr lang="en-US" dirty="0"/>
            </a:br>
            <a:r>
              <a:rPr lang="en-US" dirty="0"/>
              <a:t>	VL-Agnostic Philosophy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9B6FCE-F4EC-A5A4-8A22-925D55903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880432"/>
              </p:ext>
            </p:extLst>
          </p:nvPr>
        </p:nvGraphicFramePr>
        <p:xfrm>
          <a:off x="3539039" y="1213033"/>
          <a:ext cx="8622817" cy="4499663"/>
        </p:xfrm>
        <a:graphic>
          <a:graphicData uri="http://schemas.openxmlformats.org/drawingml/2006/table">
            <a:tbl>
              <a:tblPr>
                <a:tableStyleId>{D03447BB-5D67-496B-8E87-E561075AD55C}</a:tableStyleId>
              </a:tblPr>
              <a:tblGrid>
                <a:gridCol w="4267146">
                  <a:extLst>
                    <a:ext uri="{9D8B030D-6E8A-4147-A177-3AD203B41FA5}">
                      <a16:colId xmlns:a16="http://schemas.microsoft.com/office/drawing/2014/main" val="2352993699"/>
                    </a:ext>
                  </a:extLst>
                </a:gridCol>
                <a:gridCol w="4355671">
                  <a:extLst>
                    <a:ext uri="{9D8B030D-6E8A-4147-A177-3AD203B41FA5}">
                      <a16:colId xmlns:a16="http://schemas.microsoft.com/office/drawing/2014/main" val="1587002546"/>
                    </a:ext>
                  </a:extLst>
                </a:gridCol>
              </a:tblGrid>
              <a:tr h="2188959">
                <a:tc>
                  <a:txBody>
                    <a:bodyPr/>
                    <a:lstStyle/>
                    <a:p>
                      <a:pPr lv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+mn-lt"/>
                        </a:rPr>
                        <a:t>Source Platform / Original Vector Code (predicate-driven)</a:t>
                      </a:r>
                    </a:p>
                    <a:p>
                      <a:pPr marL="171450" lvl="0" indent="-17145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HelveticaNeue" panose="02000503000000020004" pitchFamily="2" charset="0"/>
                        </a:rPr>
                        <a:t>VL discovery is implicit. Loop advances using </a:t>
                      </a:r>
                      <a:r>
                        <a:rPr lang="en-US" sz="1000" b="0" dirty="0" err="1">
                          <a:solidFill>
                            <a:schemeClr val="bg1"/>
                          </a:solidFill>
                          <a:latin typeface="Menlo-Regular" panose="020B0609030804020204" pitchFamily="49" charset="0"/>
                        </a:rPr>
                        <a:t>svcntw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Menlo-Regular" panose="020B0609030804020204" pitchFamily="49" charset="0"/>
                        </a:rPr>
                        <a:t>()</a:t>
                      </a:r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HelveticaNeue" panose="02000503000000020004" pitchFamily="2" charset="0"/>
                        </a:rPr>
                        <a:t>.</a:t>
                      </a:r>
                    </a:p>
                    <a:p>
                      <a:pPr marL="171450" lvl="0" indent="-17145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HelveticaNeue" panose="02000503000000020004" pitchFamily="2" charset="0"/>
                        </a:rPr>
                        <a:t>Per-iteration predicate </a:t>
                      </a:r>
                      <a:r>
                        <a:rPr lang="en-US" sz="1000" b="0" dirty="0" err="1">
                          <a:solidFill>
                            <a:schemeClr val="bg1"/>
                          </a:solidFill>
                          <a:latin typeface="Menlo-Regular" panose="020B0609030804020204" pitchFamily="49" charset="0"/>
                        </a:rPr>
                        <a:t>pg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Menlo-Regular" panose="020B0609030804020204" pitchFamily="49" charset="0"/>
                        </a:rPr>
                        <a:t> = svwhilelt_b32(</a:t>
                      </a:r>
                      <a:r>
                        <a:rPr lang="en-US" sz="1000" b="0" dirty="0" err="1">
                          <a:solidFill>
                            <a:schemeClr val="bg1"/>
                          </a:solidFill>
                          <a:latin typeface="Menlo-Regular" panose="020B0609030804020204" pitchFamily="49" charset="0"/>
                        </a:rPr>
                        <a:t>i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Menlo-Regular" panose="020B0609030804020204" pitchFamily="49" charset="0"/>
                        </a:rPr>
                        <a:t>, n)</a:t>
                      </a:r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HelveticaNeue" panose="02000503000000020004" pitchFamily="2" charset="0"/>
                        </a:rPr>
                        <a:t> drives every instruction.</a:t>
                      </a:r>
                    </a:p>
                    <a:p>
                      <a:pPr marL="171450" lvl="0" indent="-17145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HelveticaNeue" panose="02000503000000020004" pitchFamily="2" charset="0"/>
                        </a:rPr>
                        <a:t>Early exits (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latin typeface="HelveticaNeue" panose="02000503000000020004" pitchFamily="2" charset="0"/>
                        </a:rPr>
                        <a:t>denormals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latin typeface="HelveticaNeue" panose="02000503000000020004" pitchFamily="2" charset="0"/>
                        </a:rPr>
                        <a:t>, special cases) use 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latin typeface="Menlo-Regular" panose="020B0609030804020204" pitchFamily="49" charset="0"/>
                        </a:rPr>
                        <a:t>svptest_any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latin typeface="HelveticaNeue" panose="02000503000000020004" pitchFamily="2" charset="0"/>
                        </a:rPr>
                        <a:t> + </a:t>
                      </a:r>
                      <a:r>
                        <a:rPr lang="en-US" sz="1100" dirty="0" err="1">
                          <a:solidFill>
                            <a:schemeClr val="bg1"/>
                          </a:solidFill>
                          <a:latin typeface="Menlo-Regular" panose="020B0609030804020204" pitchFamily="49" charset="0"/>
                        </a:rPr>
                        <a:t>svcompact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latin typeface="HelveticaNeue" panose="02000503000000020004" pitchFamily="2" charset="0"/>
                        </a:rPr>
                        <a:t> to segregate active lanes.</a:t>
                      </a:r>
                    </a:p>
                  </a:txBody>
                  <a:tcPr marL="114300" marR="114300" marT="76200" marB="7620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4ED8"/>
                    </a:solidFill>
                  </a:tcPr>
                </a:tc>
                <a:tc>
                  <a:txBody>
                    <a:bodyPr/>
                    <a:lstStyle/>
                    <a:p>
                      <a:pPr lvl="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+mn-lt"/>
                        </a:rPr>
                        <a:t>RISC-V RVV (length-driven)</a:t>
                      </a:r>
                    </a:p>
                    <a:p>
                      <a:pPr marL="285750" lvl="0" indent="-28575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HelveticaNeue" panose="02000503000000020004" pitchFamily="2" charset="0"/>
                        </a:rPr>
                        <a:t>Loop </a:t>
                      </a:r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HelveticaNeue" panose="02000503000000020004" pitchFamily="2" charset="0"/>
                        </a:rPr>
                        <a:t>front-loads </a:t>
                      </a:r>
                      <a:r>
                        <a:rPr lang="en-US" sz="1100" b="0" dirty="0" err="1">
                          <a:solidFill>
                            <a:schemeClr val="bg1"/>
                          </a:solidFill>
                          <a:latin typeface="Menlo-Regular" panose="020B0609030804020204" pitchFamily="49" charset="0"/>
                        </a:rPr>
                        <a:t>vl</a:t>
                      </a:r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Menlo-Regular" panose="020B0609030804020204" pitchFamily="49" charset="0"/>
                        </a:rPr>
                        <a:t> = __riscv_vsetvl_e32m1(n - </a:t>
                      </a:r>
                      <a:r>
                        <a:rPr lang="en-US" sz="1100" b="0" dirty="0" err="1">
                          <a:solidFill>
                            <a:schemeClr val="bg1"/>
                          </a:solidFill>
                          <a:latin typeface="Menlo-Regular" panose="020B0609030804020204" pitchFamily="49" charset="0"/>
                        </a:rPr>
                        <a:t>i</a:t>
                      </a:r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Menlo-Regular" panose="020B0609030804020204" pitchFamily="49" charset="0"/>
                        </a:rPr>
                        <a:t>)</a:t>
                      </a:r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HelveticaNeue" panose="02000503000000020004" pitchFamily="2" charset="0"/>
                        </a:rPr>
                        <a:t>.</a:t>
                      </a:r>
                    </a:p>
                    <a:p>
                      <a:pPr marL="285750" lvl="0" indent="-28575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 err="1">
                          <a:solidFill>
                            <a:schemeClr val="bg1"/>
                          </a:solidFill>
                          <a:latin typeface="Menlo-Regular" panose="020B0609030804020204" pitchFamily="49" charset="0"/>
                        </a:rPr>
                        <a:t>vl</a:t>
                      </a:r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HelveticaNeue" panose="02000503000000020004" pitchFamily="2" charset="0"/>
                        </a:rPr>
                        <a:t> controls both loop increment and each RVV intrinsic.</a:t>
                      </a:r>
                    </a:p>
                    <a:p>
                      <a:pPr marL="285750" lvl="0" indent="-285750" eaLnBrk="0" fontAlgn="base" hangingPunc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HelveticaNeue" panose="02000503000000020004" pitchFamily="2" charset="0"/>
                        </a:rPr>
                        <a:t>Tail shrinks naturally via smaller 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latin typeface="Menlo-Regular" panose="020B0609030804020204" pitchFamily="49" charset="0"/>
                        </a:rPr>
                        <a:t>vl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latin typeface="HelveticaNeue" panose="02000503000000020004" pitchFamily="2" charset="0"/>
                        </a:rPr>
                        <a:t>; no predicates, but special handling uses 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latin typeface="Menlo-Regular" panose="020B0609030804020204" pitchFamily="49" charset="0"/>
                        </a:rPr>
                        <a:t>vmslt_vx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latin typeface="Menlo-Regular" panose="020B0609030804020204" pitchFamily="49" charset="0"/>
                        </a:rPr>
                        <a:t>_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latin typeface="HelveticaNeue" panose="02000503000000020004" pitchFamily="2" charset="0"/>
                        </a:rPr>
                        <a:t> + 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latin typeface="Menlo-Regular" panose="020B0609030804020204" pitchFamily="49" charset="0"/>
                        </a:rPr>
                        <a:t>__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latin typeface="Menlo-Regular" panose="020B0609030804020204" pitchFamily="49" charset="0"/>
                        </a:rPr>
                        <a:t>riscv_vcompress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latin typeface="HelveticaNeue" panose="02000503000000020004" pitchFamily="2" charset="0"/>
                        </a:rPr>
                        <a:t>.</a:t>
                      </a:r>
                    </a:p>
                  </a:txBody>
                  <a:tcPr marL="114300" marR="114300" marT="76200" marB="7620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78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7755"/>
                  </a:ext>
                </a:extLst>
              </a:tr>
              <a:tr h="2296530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buNone/>
                      </a:pPr>
                      <a:endParaRPr lang="en-US" sz="1000" b="0" i="0" dirty="0">
                        <a:solidFill>
                          <a:srgbClr val="CDCCD5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  <a:p>
                      <a:pPr rtl="0" fontAlgn="t">
                        <a:lnSpc>
                          <a:spcPct val="150000"/>
                        </a:lnSpc>
                        <a:buNone/>
                      </a:pPr>
                      <a:r>
                        <a:rPr lang="en-US" sz="1000" dirty="0">
                          <a:solidFill>
                            <a:srgbClr val="72C9C3"/>
                          </a:solidFill>
                          <a:latin typeface="Menlo-Regular" panose="020B0609030804020204" pitchFamily="49" charset="0"/>
                        </a:rPr>
                        <a:t>for</a:t>
                      </a:r>
                      <a:r>
                        <a:rPr lang="en-US" sz="100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DCCD5"/>
                          </a:solidFill>
                          <a:latin typeface="Menlo-Regular" panose="020B0609030804020204" pitchFamily="49" charset="0"/>
                        </a:rPr>
                        <a:t>(</a:t>
                      </a:r>
                      <a:r>
                        <a:rPr lang="en-US" sz="1000" dirty="0">
                          <a:solidFill>
                            <a:srgbClr val="72C9C3"/>
                          </a:solidFill>
                          <a:latin typeface="Menlo-Regular" panose="020B0609030804020204" pitchFamily="49" charset="0"/>
                        </a:rPr>
                        <a:t>int</a:t>
                      </a:r>
                      <a:r>
                        <a:rPr lang="en-US" sz="100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i</a:t>
                      </a:r>
                      <a:r>
                        <a:rPr lang="en-US" sz="100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72C9C3"/>
                          </a:solidFill>
                          <a:latin typeface="Menlo-Regular" panose="020B0609030804020204" pitchFamily="49" charset="0"/>
                        </a:rPr>
                        <a:t>=</a:t>
                      </a:r>
                      <a:r>
                        <a:rPr lang="en-US" sz="100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E5BD7B"/>
                          </a:solidFill>
                          <a:latin typeface="Menlo-Regular" panose="020B0609030804020204" pitchFamily="49" charset="0"/>
                        </a:rPr>
                        <a:t>0</a:t>
                      </a:r>
                      <a:r>
                        <a:rPr lang="en-US" sz="1000" dirty="0">
                          <a:solidFill>
                            <a:srgbClr val="CDCCD5"/>
                          </a:solidFill>
                          <a:latin typeface="Menlo-Regular" panose="020B0609030804020204" pitchFamily="49" charset="0"/>
                        </a:rPr>
                        <a:t>;</a:t>
                      </a:r>
                      <a:r>
                        <a:rPr lang="en-US" sz="100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i</a:t>
                      </a:r>
                      <a:r>
                        <a:rPr lang="en-US" sz="100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72C9C3"/>
                          </a:solidFill>
                          <a:latin typeface="Menlo-Regular" panose="020B0609030804020204" pitchFamily="49" charset="0"/>
                        </a:rPr>
                        <a:t>&lt;</a:t>
                      </a:r>
                      <a:r>
                        <a:rPr lang="en-US" sz="100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 n</a:t>
                      </a:r>
                      <a:r>
                        <a:rPr lang="en-US" sz="1000" dirty="0">
                          <a:solidFill>
                            <a:srgbClr val="CDCCD5"/>
                          </a:solidFill>
                          <a:latin typeface="Menlo-Regular" panose="020B0609030804020204" pitchFamily="49" charset="0"/>
                        </a:rPr>
                        <a:t>;</a:t>
                      </a:r>
                      <a:r>
                        <a:rPr lang="en-US" sz="100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i</a:t>
                      </a:r>
                      <a:r>
                        <a:rPr lang="en-US" sz="100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72C9C3"/>
                          </a:solidFill>
                          <a:latin typeface="Menlo-Regular" panose="020B0609030804020204" pitchFamily="49" charset="0"/>
                        </a:rPr>
                        <a:t>+=</a:t>
                      </a:r>
                      <a:r>
                        <a:rPr lang="en-US" sz="100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rgbClr val="E9A06D"/>
                          </a:solidFill>
                          <a:latin typeface="Menlo-Regular" panose="020B0609030804020204" pitchFamily="49" charset="0"/>
                        </a:rPr>
                        <a:t>svcntw</a:t>
                      </a:r>
                      <a:r>
                        <a:rPr lang="en-US" sz="1000" dirty="0">
                          <a:solidFill>
                            <a:srgbClr val="CDCCD5"/>
                          </a:solidFill>
                          <a:latin typeface="Menlo-Regular" panose="020B0609030804020204" pitchFamily="49" charset="0"/>
                        </a:rPr>
                        <a:t>())</a:t>
                      </a:r>
                      <a:r>
                        <a:rPr lang="en-US" sz="100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CDCCD5"/>
                          </a:solidFill>
                          <a:latin typeface="Menlo-Regular" panose="020B0609030804020204" pitchFamily="49" charset="0"/>
                        </a:rPr>
                        <a:t>{</a:t>
                      </a:r>
                    </a:p>
                    <a:p>
                      <a:pPr rtl="0" fontAlgn="t">
                        <a:lnSpc>
                          <a:spcPct val="150000"/>
                        </a:lnSpc>
                        <a:buNone/>
                      </a:pPr>
                      <a:r>
                        <a:rPr lang="en-US" sz="1000" dirty="0">
                          <a:solidFill>
                            <a:srgbClr val="CDCCD5"/>
                          </a:solidFill>
                          <a:latin typeface="Menlo-Regular" panose="020B0609030804020204" pitchFamily="49" charset="0"/>
                        </a:rPr>
                        <a:t>  </a:t>
                      </a:r>
                      <a:r>
                        <a:rPr lang="en-US" sz="100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  </a:t>
                      </a:r>
                      <a:r>
                        <a:rPr lang="en-US" sz="1000" dirty="0" err="1">
                          <a:solidFill>
                            <a:srgbClr val="CDCCD5"/>
                          </a:solidFill>
                          <a:latin typeface="Menlo-Regular" panose="020B0609030804020204" pitchFamily="49" charset="0"/>
                        </a:rPr>
                        <a:t>svbool_t</a:t>
                      </a:r>
                      <a:r>
                        <a:rPr lang="en-US" sz="100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      </a:t>
                      </a:r>
                      <a:r>
                        <a:rPr lang="en-US" sz="1000" dirty="0">
                          <a:solidFill>
                            <a:srgbClr val="72C9C3"/>
                          </a:solidFill>
                          <a:latin typeface="Menlo-Regular" panose="020B0609030804020204" pitchFamily="49" charset="0"/>
                        </a:rPr>
                        <a:t>=</a:t>
                      </a:r>
                      <a:r>
                        <a:rPr lang="en-US" sz="100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E9A06D"/>
                          </a:solidFill>
                          <a:latin typeface="Menlo-Regular" panose="020B0609030804020204" pitchFamily="49" charset="0"/>
                        </a:rPr>
                        <a:t>svwhilelt_b32</a:t>
                      </a:r>
                      <a:r>
                        <a:rPr lang="en-US" sz="100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(</a:t>
                      </a:r>
                      <a:r>
                        <a:rPr lang="en-US" sz="1000" dirty="0" err="1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i</a:t>
                      </a:r>
                      <a:r>
                        <a:rPr lang="en-US" sz="1000" dirty="0">
                          <a:solidFill>
                            <a:srgbClr val="CDCCD5"/>
                          </a:solidFill>
                          <a:latin typeface="Menlo-Regular" panose="020B0609030804020204" pitchFamily="49" charset="0"/>
                        </a:rPr>
                        <a:t>,</a:t>
                      </a:r>
                      <a:r>
                        <a:rPr lang="en-US" sz="100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 n)</a:t>
                      </a:r>
                      <a:r>
                        <a:rPr lang="en-US" sz="1000" dirty="0">
                          <a:solidFill>
                            <a:srgbClr val="CDCCD5"/>
                          </a:solidFill>
                          <a:latin typeface="Menlo-Regular" panose="020B0609030804020204" pitchFamily="49" charset="0"/>
                        </a:rPr>
                        <a:t>;</a:t>
                      </a:r>
                    </a:p>
                    <a:p>
                      <a:pPr rtl="0" fontAlgn="t">
                        <a:lnSpc>
                          <a:spcPct val="150000"/>
                        </a:lnSpc>
                        <a:buNone/>
                      </a:pPr>
                      <a:r>
                        <a:rPr lang="en-US" sz="1000" dirty="0">
                          <a:solidFill>
                            <a:srgbClr val="CDCCD5"/>
                          </a:solidFill>
                          <a:latin typeface="Menlo-Regular" panose="020B0609030804020204" pitchFamily="49" charset="0"/>
                        </a:rPr>
                        <a:t>  </a:t>
                      </a:r>
                      <a:r>
                        <a:rPr lang="en-US" sz="100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  </a:t>
                      </a:r>
                      <a:r>
                        <a:rPr lang="en-US" sz="1000" dirty="0">
                          <a:solidFill>
                            <a:srgbClr val="CDCCD5"/>
                          </a:solidFill>
                          <a:latin typeface="Menlo-Regular" panose="020B0609030804020204" pitchFamily="49" charset="0"/>
                        </a:rPr>
                        <a:t>svfloat32_t</a:t>
                      </a:r>
                      <a:r>
                        <a:rPr lang="en-US" sz="100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 x </a:t>
                      </a:r>
                      <a:r>
                        <a:rPr lang="en-US" sz="1000" dirty="0">
                          <a:solidFill>
                            <a:srgbClr val="72C9C3"/>
                          </a:solidFill>
                          <a:latin typeface="Menlo-Regular" panose="020B0609030804020204" pitchFamily="49" charset="0"/>
                        </a:rPr>
                        <a:t>=</a:t>
                      </a:r>
                      <a:r>
                        <a:rPr lang="en-US" sz="100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 </a:t>
                      </a:r>
                      <a:r>
                        <a:rPr lang="en-US" sz="1000" dirty="0">
                          <a:solidFill>
                            <a:srgbClr val="E9A06D"/>
                          </a:solidFill>
                          <a:latin typeface="Menlo-Regular" panose="020B0609030804020204" pitchFamily="49" charset="0"/>
                        </a:rPr>
                        <a:t>svld1</a:t>
                      </a:r>
                      <a:r>
                        <a:rPr lang="en-US" sz="100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pg</a:t>
                      </a:r>
                      <a:r>
                        <a:rPr lang="en-US" sz="800" dirty="0">
                          <a:solidFill>
                            <a:srgbClr val="CDCCD5"/>
                          </a:solidFill>
                          <a:latin typeface="Menlo-Regular" panose="020B0609030804020204" pitchFamily="49" charset="0"/>
                        </a:rPr>
                        <a:t>,</a:t>
                      </a:r>
                      <a:r>
                        <a:rPr lang="en-US" sz="80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 </a:t>
                      </a:r>
                      <a:r>
                        <a:rPr lang="en-US" sz="800" dirty="0">
                          <a:solidFill>
                            <a:srgbClr val="72C9C3"/>
                          </a:solidFill>
                          <a:latin typeface="Menlo-Regular" panose="020B0609030804020204" pitchFamily="49" charset="0"/>
                        </a:rPr>
                        <a:t>&amp;</a:t>
                      </a:r>
                      <a:r>
                        <a:rPr lang="en-US" sz="800" dirty="0">
                          <a:solidFill>
                            <a:srgbClr val="CDCCD5"/>
                          </a:solidFill>
                          <a:latin typeface="Menlo-Regular" panose="020B0609030804020204" pitchFamily="49" charset="0"/>
                        </a:rPr>
                        <a:t>input</a:t>
                      </a:r>
                      <a:r>
                        <a:rPr lang="en-US" sz="80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[</a:t>
                      </a:r>
                      <a:r>
                        <a:rPr lang="en-US" sz="800" dirty="0" err="1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i</a:t>
                      </a:r>
                      <a:r>
                        <a:rPr lang="en-US" sz="80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]</a:t>
                      </a:r>
                      <a:r>
                        <a:rPr lang="en-US" sz="100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)</a:t>
                      </a:r>
                      <a:r>
                        <a:rPr lang="en-US" sz="1000" dirty="0">
                          <a:solidFill>
                            <a:srgbClr val="CDCCD5"/>
                          </a:solidFill>
                          <a:latin typeface="Menlo-Regular" panose="020B0609030804020204" pitchFamily="49" charset="0"/>
                        </a:rPr>
                        <a:t>;</a:t>
                      </a:r>
                    </a:p>
                    <a:p>
                      <a:pPr rtl="0" fontAlgn="t">
                        <a:lnSpc>
                          <a:spcPct val="150000"/>
                        </a:lnSpc>
                        <a:buNone/>
                      </a:pPr>
                      <a:endParaRPr lang="en-US" sz="1000" dirty="0">
                        <a:solidFill>
                          <a:srgbClr val="CDCCD5"/>
                        </a:solidFill>
                        <a:latin typeface="Menlo-Regular" panose="020B0609030804020204" pitchFamily="49" charset="0"/>
                      </a:endParaRPr>
                    </a:p>
                    <a:p>
                      <a:pPr rtl="0" fontAlgn="t">
                        <a:lnSpc>
                          <a:spcPct val="150000"/>
                        </a:lnSpc>
                        <a:buNone/>
                      </a:pPr>
                      <a:r>
                        <a:rPr lang="en-US" sz="1000" dirty="0">
                          <a:solidFill>
                            <a:srgbClr val="CDCCD5"/>
                          </a:solidFill>
                          <a:latin typeface="Menlo-Regular" panose="020B0609030804020204" pitchFamily="49" charset="0"/>
                        </a:rPr>
                        <a:t>  </a:t>
                      </a:r>
                      <a:r>
                        <a:rPr lang="en-US" sz="100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  </a:t>
                      </a:r>
                      <a:r>
                        <a:rPr lang="en-US" sz="1000" i="1" dirty="0">
                          <a:solidFill>
                            <a:srgbClr val="DDDDDD"/>
                          </a:solidFill>
                          <a:latin typeface="Menlo-Italic" panose="020B0609030804020204" pitchFamily="49" charset="0"/>
                        </a:rPr>
                        <a:t>// polynomial under </a:t>
                      </a:r>
                      <a:r>
                        <a:rPr lang="en-US" sz="1000" i="1" dirty="0" err="1">
                          <a:solidFill>
                            <a:srgbClr val="DDDDDD"/>
                          </a:solidFill>
                          <a:latin typeface="Menlo-Italic" panose="020B0609030804020204" pitchFamily="49" charset="0"/>
                        </a:rPr>
                        <a:t>pg</a:t>
                      </a:r>
                      <a:r>
                        <a:rPr lang="en-US" sz="1000" i="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 </a:t>
                      </a:r>
                      <a:r>
                        <a:rPr lang="en-US" sz="1000" b="0" i="0" u="none" strike="noStrike" cap="none" dirty="0">
                          <a:solidFill>
                            <a:srgbClr val="E9A06D"/>
                          </a:solidFill>
                          <a:latin typeface="Menlo-Regular" panose="020B0609030804020204" pitchFamily="49" charset="0"/>
                          <a:ea typeface="+mn-ea"/>
                          <a:cs typeface="+mn-cs"/>
                          <a:sym typeface="Arial"/>
                        </a:rPr>
                        <a:t>svmla_f32_m</a:t>
                      </a:r>
                      <a:r>
                        <a:rPr lang="en-US" sz="1000" i="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, etc. </a:t>
                      </a:r>
                    </a:p>
                    <a:p>
                      <a:pPr rtl="0" fontAlgn="t">
                        <a:lnSpc>
                          <a:spcPct val="150000"/>
                        </a:lnSpc>
                        <a:buNone/>
                      </a:pPr>
                      <a:r>
                        <a:rPr lang="en-US" sz="1000" i="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    </a:t>
                      </a:r>
                      <a:r>
                        <a:rPr lang="en-US" sz="1000" i="0" dirty="0">
                          <a:solidFill>
                            <a:srgbClr val="E9A06D"/>
                          </a:solidFill>
                          <a:latin typeface="Menlo-Regular" panose="020B0609030804020204" pitchFamily="49" charset="0"/>
                        </a:rPr>
                        <a:t>svst1</a:t>
                      </a:r>
                      <a:r>
                        <a:rPr lang="en-US" sz="1000" i="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(</a:t>
                      </a:r>
                      <a:r>
                        <a:rPr lang="en-US" sz="800" i="0" dirty="0" err="1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pg</a:t>
                      </a:r>
                      <a:r>
                        <a:rPr lang="en-US" sz="800" i="0" dirty="0">
                          <a:solidFill>
                            <a:srgbClr val="CDCCD5"/>
                          </a:solidFill>
                          <a:latin typeface="Menlo-Regular" panose="020B0609030804020204" pitchFamily="49" charset="0"/>
                        </a:rPr>
                        <a:t>,</a:t>
                      </a:r>
                      <a:r>
                        <a:rPr lang="en-US" sz="800" i="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 </a:t>
                      </a:r>
                      <a:r>
                        <a:rPr lang="en-US" sz="800" i="0" dirty="0">
                          <a:solidFill>
                            <a:srgbClr val="72C9C3"/>
                          </a:solidFill>
                          <a:latin typeface="Menlo-Regular" panose="020B0609030804020204" pitchFamily="49" charset="0"/>
                        </a:rPr>
                        <a:t>&amp;</a:t>
                      </a:r>
                      <a:r>
                        <a:rPr lang="en-US" sz="800" i="0" dirty="0">
                          <a:solidFill>
                            <a:srgbClr val="CDCCD5"/>
                          </a:solidFill>
                          <a:latin typeface="Menlo-Regular" panose="020B0609030804020204" pitchFamily="49" charset="0"/>
                        </a:rPr>
                        <a:t>output</a:t>
                      </a:r>
                      <a:r>
                        <a:rPr lang="en-US" sz="800" i="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[</a:t>
                      </a:r>
                      <a:r>
                        <a:rPr lang="en-US" sz="800" i="0" dirty="0" err="1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i</a:t>
                      </a:r>
                      <a:r>
                        <a:rPr lang="en-US" sz="800" i="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]</a:t>
                      </a:r>
                      <a:r>
                        <a:rPr lang="en-US" sz="800" i="0" dirty="0">
                          <a:solidFill>
                            <a:srgbClr val="CDCCD5"/>
                          </a:solidFill>
                          <a:latin typeface="Menlo-Regular" panose="020B0609030804020204" pitchFamily="49" charset="0"/>
                        </a:rPr>
                        <a:t>,</a:t>
                      </a:r>
                      <a:r>
                        <a:rPr lang="en-US" sz="800" i="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 acc</a:t>
                      </a:r>
                      <a:r>
                        <a:rPr lang="en-US" sz="1000" i="0" dirty="0">
                          <a:solidFill>
                            <a:srgbClr val="DDDDDD"/>
                          </a:solidFill>
                          <a:latin typeface="Menlo-Regular" panose="020B0609030804020204" pitchFamily="49" charset="0"/>
                        </a:rPr>
                        <a:t>)</a:t>
                      </a:r>
                      <a:r>
                        <a:rPr lang="en-US" sz="1000" i="0" dirty="0">
                          <a:solidFill>
                            <a:srgbClr val="CDCCD5"/>
                          </a:solidFill>
                          <a:latin typeface="Menlo-Regular" panose="020B0609030804020204" pitchFamily="49" charset="0"/>
                        </a:rPr>
                        <a:t>;</a:t>
                      </a:r>
                    </a:p>
                    <a:p>
                      <a:pPr rtl="0" fontAlgn="t">
                        <a:lnSpc>
                          <a:spcPct val="150000"/>
                        </a:lnSpc>
                        <a:buNone/>
                      </a:pPr>
                      <a:r>
                        <a:rPr lang="en-US" sz="1000" i="0" dirty="0">
                          <a:solidFill>
                            <a:srgbClr val="CDCCD5"/>
                          </a:solidFill>
                          <a:latin typeface="Menlo-Regular" panose="020B0609030804020204" pitchFamily="49" charset="0"/>
                        </a:rPr>
                        <a:t>}</a:t>
                      </a:r>
                      <a:endParaRPr lang="en-US" sz="1000" dirty="0">
                        <a:effectLst/>
                      </a:endParaRPr>
                    </a:p>
                    <a:p>
                      <a:pPr>
                        <a:lnSpc>
                          <a:spcPts val="1350"/>
                        </a:lnSpc>
                        <a:buNone/>
                      </a:pPr>
                      <a:endParaRPr lang="en-US" sz="1000" b="0" i="0" dirty="0">
                        <a:solidFill>
                          <a:srgbClr val="E4E4E4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114300" marR="114300" marT="76200" marB="7620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buNone/>
                      </a:pPr>
                      <a:endParaRPr lang="en-US" sz="1000" b="0" i="0" dirty="0">
                        <a:solidFill>
                          <a:srgbClr val="72C9C3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rgbClr val="72C9C3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for</a:t>
                      </a:r>
                      <a:r>
                        <a:rPr lang="en-US" sz="10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</a:t>
                      </a:r>
                      <a:r>
                        <a:rPr lang="en-US" sz="1000" b="0" i="0" dirty="0">
                          <a:solidFill>
                            <a:srgbClr val="CDCCD5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(</a:t>
                      </a:r>
                      <a:r>
                        <a:rPr lang="en-US" sz="1000" b="0" i="0" dirty="0" err="1">
                          <a:solidFill>
                            <a:srgbClr val="72C9C3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size_t</a:t>
                      </a:r>
                      <a:r>
                        <a:rPr lang="en-US" sz="10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</a:t>
                      </a:r>
                      <a:r>
                        <a:rPr lang="en-US" sz="1000" b="0" i="0" dirty="0" err="1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  <a:r>
                        <a:rPr lang="en-US" sz="10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</a:t>
                      </a:r>
                      <a:r>
                        <a:rPr lang="en-US" sz="1000" b="0" i="0" dirty="0">
                          <a:solidFill>
                            <a:srgbClr val="72C9C3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=</a:t>
                      </a:r>
                      <a:r>
                        <a:rPr lang="en-US" sz="10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</a:t>
                      </a:r>
                      <a:r>
                        <a:rPr lang="en-US" sz="1000" b="0" i="0" dirty="0">
                          <a:solidFill>
                            <a:srgbClr val="E5BD7B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r>
                        <a:rPr lang="en-US" sz="1000" b="0" i="0" dirty="0">
                          <a:solidFill>
                            <a:srgbClr val="CDCCD5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;</a:t>
                      </a:r>
                      <a:r>
                        <a:rPr lang="en-US" sz="10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</a:t>
                      </a:r>
                      <a:r>
                        <a:rPr lang="en-US" sz="1000" b="0" i="0" dirty="0" err="1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  <a:r>
                        <a:rPr lang="en-US" sz="10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</a:t>
                      </a:r>
                      <a:r>
                        <a:rPr lang="en-US" sz="1000" b="0" i="0" dirty="0">
                          <a:solidFill>
                            <a:srgbClr val="72C9C3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&lt;</a:t>
                      </a:r>
                      <a:r>
                        <a:rPr lang="en-US" sz="10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n</a:t>
                      </a:r>
                      <a:r>
                        <a:rPr lang="en-US" sz="1000" b="0" i="0" dirty="0">
                          <a:solidFill>
                            <a:srgbClr val="CDCCD5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;</a:t>
                      </a:r>
                      <a:r>
                        <a:rPr lang="en-US" sz="10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</a:t>
                      </a:r>
                      <a:r>
                        <a:rPr lang="en-US" sz="1000" b="0" i="0" dirty="0" err="1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  <a:r>
                        <a:rPr lang="en-US" sz="10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</a:t>
                      </a:r>
                      <a:r>
                        <a:rPr lang="en-US" sz="1000" b="0" i="0" dirty="0">
                          <a:solidFill>
                            <a:srgbClr val="72C9C3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+=</a:t>
                      </a:r>
                      <a:r>
                        <a:rPr lang="en-US" sz="10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</a:t>
                      </a:r>
                      <a:r>
                        <a:rPr lang="en-US" sz="1000" b="0" i="0" dirty="0" err="1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vl</a:t>
                      </a:r>
                      <a:r>
                        <a:rPr lang="en-US" sz="1000" b="0" i="0" dirty="0">
                          <a:solidFill>
                            <a:srgbClr val="CDCCD5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)</a:t>
                      </a:r>
                      <a:r>
                        <a:rPr lang="en-US" sz="10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</a:t>
                      </a:r>
                      <a:r>
                        <a:rPr lang="en-US" sz="1000" b="0" i="0" dirty="0">
                          <a:solidFill>
                            <a:srgbClr val="CDCCD5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{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 </a:t>
                      </a:r>
                      <a:r>
                        <a:rPr lang="en-US" sz="1000" b="0" i="0" dirty="0" err="1">
                          <a:solidFill>
                            <a:srgbClr val="72C9C3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size_t</a:t>
                      </a:r>
                      <a:r>
                        <a:rPr lang="en-US" sz="1000" b="0" i="0" dirty="0">
                          <a:solidFill>
                            <a:srgbClr val="72C9C3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    </a:t>
                      </a:r>
                      <a:r>
                        <a:rPr lang="en-US" sz="10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</a:t>
                      </a:r>
                      <a:r>
                        <a:rPr lang="en-US" sz="1000" b="0" i="0" dirty="0">
                          <a:solidFill>
                            <a:srgbClr val="72C9C3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=</a:t>
                      </a:r>
                      <a:r>
                        <a:rPr lang="en-US" sz="10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</a:t>
                      </a:r>
                      <a:r>
                        <a:rPr lang="en-US" sz="1000" b="0" i="0" dirty="0">
                          <a:solidFill>
                            <a:srgbClr val="E9A06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__riscv_vsetvl_e32m1</a:t>
                      </a:r>
                      <a:r>
                        <a:rPr lang="en-US" sz="10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(n </a:t>
                      </a:r>
                      <a:r>
                        <a:rPr lang="en-US" sz="1000" b="0" i="0" dirty="0">
                          <a:solidFill>
                            <a:srgbClr val="72C9C3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</a:t>
                      </a:r>
                      <a:r>
                        <a:rPr lang="en-US" sz="10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</a:t>
                      </a:r>
                      <a:r>
                        <a:rPr lang="en-US" sz="1000" b="0" i="0" dirty="0" err="1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  <a:r>
                        <a:rPr lang="en-US" sz="10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)</a:t>
                      </a:r>
                      <a:r>
                        <a:rPr lang="en-US" sz="1000" b="0" i="0" dirty="0">
                          <a:solidFill>
                            <a:srgbClr val="CDCCD5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;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 </a:t>
                      </a:r>
                      <a:r>
                        <a:rPr lang="en-US" sz="1000" b="0" i="0" dirty="0">
                          <a:solidFill>
                            <a:srgbClr val="CDCCD5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vfloat32m1_t</a:t>
                      </a:r>
                      <a:r>
                        <a:rPr lang="en-US" sz="10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x </a:t>
                      </a:r>
                      <a:r>
                        <a:rPr lang="en-US" sz="1000" b="0" i="0" dirty="0">
                          <a:solidFill>
                            <a:srgbClr val="72C9C3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=</a:t>
                      </a:r>
                      <a:r>
                        <a:rPr lang="en-US" sz="10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</a:t>
                      </a:r>
                      <a:r>
                        <a:rPr lang="en-US" sz="1000" b="0" i="0" dirty="0">
                          <a:solidFill>
                            <a:srgbClr val="E9A06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__riscv_vle32_v_f32m1</a:t>
                      </a:r>
                      <a:r>
                        <a:rPr lang="en-US" sz="10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(</a:t>
                      </a:r>
                      <a:r>
                        <a:rPr lang="en-US" sz="800" b="0" i="0" dirty="0">
                          <a:solidFill>
                            <a:srgbClr val="72C9C3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&amp;</a:t>
                      </a:r>
                      <a:r>
                        <a:rPr lang="en-US" sz="800" b="0" i="0" dirty="0">
                          <a:solidFill>
                            <a:srgbClr val="CDCCD5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input</a:t>
                      </a:r>
                      <a:r>
                        <a:rPr lang="en-US" sz="8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[</a:t>
                      </a:r>
                      <a:r>
                        <a:rPr lang="en-US" sz="800" b="0" i="0" dirty="0" err="1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  <a:r>
                        <a:rPr lang="en-US" sz="8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]</a:t>
                      </a:r>
                      <a:r>
                        <a:rPr lang="en-US" sz="800" b="0" i="0" dirty="0">
                          <a:solidFill>
                            <a:srgbClr val="CDCCD5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</a:t>
                      </a:r>
                      <a:r>
                        <a:rPr lang="en-US" sz="8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</a:t>
                      </a:r>
                      <a:r>
                        <a:rPr lang="en-US" sz="800" b="0" i="0" dirty="0" err="1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vl</a:t>
                      </a:r>
                      <a:r>
                        <a:rPr lang="en-US" sz="10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)</a:t>
                      </a:r>
                      <a:r>
                        <a:rPr lang="en-US" sz="800" b="0" i="0" dirty="0">
                          <a:solidFill>
                            <a:srgbClr val="CDCCD5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;</a:t>
                      </a:r>
                      <a:endParaRPr lang="en-US" sz="1000" b="0" i="0" dirty="0">
                        <a:solidFill>
                          <a:srgbClr val="CDCCD5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 // polynomial using </a:t>
                      </a:r>
                      <a:r>
                        <a:rPr lang="en-US" sz="1000" b="0" i="0" u="none" strike="noStrike" cap="none" dirty="0">
                          <a:solidFill>
                            <a:srgbClr val="E9A06D"/>
                          </a:solidFill>
                          <a:latin typeface="Menlo-Regular" panose="020B0609030804020204" pitchFamily="49" charset="0"/>
                          <a:ea typeface="+mn-ea"/>
                          <a:cs typeface="+mn-cs"/>
                          <a:sym typeface="Arial"/>
                        </a:rPr>
                        <a:t>__riscv_vfmacc_vv_f32m1</a:t>
                      </a:r>
                      <a:r>
                        <a:rPr lang="en-US" sz="10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etc. 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 </a:t>
                      </a:r>
                      <a:r>
                        <a:rPr lang="en-US" sz="1000" b="0" i="0" dirty="0">
                          <a:solidFill>
                            <a:srgbClr val="E9A06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__riscv_vse32_v_f32m1</a:t>
                      </a:r>
                      <a:r>
                        <a:rPr lang="en-US" sz="10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(</a:t>
                      </a:r>
                      <a:r>
                        <a:rPr lang="en-US" sz="800" b="0" i="0" dirty="0">
                          <a:solidFill>
                            <a:srgbClr val="72C9C3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&amp;</a:t>
                      </a:r>
                      <a:r>
                        <a:rPr lang="en-US" sz="800" b="0" i="0" dirty="0">
                          <a:solidFill>
                            <a:srgbClr val="CDCCD5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output</a:t>
                      </a:r>
                      <a:r>
                        <a:rPr lang="en-US" sz="8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[</a:t>
                      </a:r>
                      <a:r>
                        <a:rPr lang="en-US" sz="800" b="0" i="0" dirty="0" err="1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  <a:r>
                        <a:rPr lang="en-US" sz="8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]</a:t>
                      </a:r>
                      <a:r>
                        <a:rPr lang="en-US" sz="800" b="0" i="0" dirty="0">
                          <a:solidFill>
                            <a:srgbClr val="CDCCD5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</a:t>
                      </a:r>
                      <a:r>
                        <a:rPr lang="en-US" sz="8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acc</a:t>
                      </a:r>
                      <a:r>
                        <a:rPr lang="en-US" sz="800" b="0" i="0" dirty="0">
                          <a:solidFill>
                            <a:srgbClr val="CDCCD5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</a:t>
                      </a:r>
                      <a:r>
                        <a:rPr lang="en-US" sz="8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</a:t>
                      </a:r>
                      <a:r>
                        <a:rPr lang="en-US" sz="800" b="0" i="0" dirty="0" err="1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vl</a:t>
                      </a:r>
                      <a:r>
                        <a:rPr lang="en-US" sz="1000" b="0" i="0" dirty="0">
                          <a:solidFill>
                            <a:srgbClr val="DDDDDD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)</a:t>
                      </a:r>
                      <a:r>
                        <a:rPr lang="en-US" sz="1000" b="0" i="0" dirty="0">
                          <a:solidFill>
                            <a:srgbClr val="CDCCD5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;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rgbClr val="CDCCD5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}</a:t>
                      </a:r>
                    </a:p>
                    <a:p>
                      <a:pPr rtl="0" fontAlgn="t">
                        <a:buNone/>
                      </a:pPr>
                      <a:endParaRPr lang="en-US" sz="1000" dirty="0">
                        <a:solidFill>
                          <a:srgbClr val="72C9C3"/>
                        </a:solidFill>
                        <a:latin typeface="Menlo-Regular" panose="020B0609030804020204" pitchFamily="49" charset="0"/>
                      </a:endParaRPr>
                    </a:p>
                  </a:txBody>
                  <a:tcPr marL="114300" marR="114300" marT="76200" marB="7620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173524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E3067AE9-6B7B-3164-6634-2871D43CD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175" y="1149048"/>
            <a:ext cx="3148779" cy="400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b="1" dirty="0">
              <a:solidFill>
                <a:schemeClr val="tx1"/>
              </a:solidFill>
              <a:latin typeface="Arial" panose="020B0604020202020204" pitchFamily="34" charset="0"/>
              <a:ea typeface="Google Sans Text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sz="1100" b="1" dirty="0">
              <a:solidFill>
                <a:schemeClr val="tx1"/>
              </a:solidFill>
              <a:latin typeface="HelveticaNeue" panose="02000503000000020004" pitchFamily="2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600" b="1" dirty="0">
                <a:solidFill>
                  <a:schemeClr val="tx1"/>
                </a:solidFill>
                <a:latin typeface="+mn-lt"/>
              </a:rPr>
              <a:t>Step 1: Loop Control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sz="1600" b="1" dirty="0">
              <a:solidFill>
                <a:schemeClr val="tx1"/>
              </a:solidFill>
              <a:latin typeface="+mn-lt"/>
            </a:endParaRPr>
          </a:p>
          <a:p>
            <a:pPr marL="171450" lvl="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+mn-lt"/>
              </a:rPr>
              <a:t>Loop control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: </a:t>
            </a:r>
            <a:r>
              <a:rPr lang="en-US" sz="1000" dirty="0" err="1">
                <a:solidFill>
                  <a:srgbClr val="E9A06D"/>
                </a:solidFill>
                <a:latin typeface="Menlo-Regular" panose="020B0609030804020204" pitchFamily="49" charset="0"/>
                <a:ea typeface="+mn-ea"/>
                <a:cs typeface="+mn-cs"/>
              </a:rPr>
              <a:t>svcntw</a:t>
            </a:r>
            <a:r>
              <a:rPr lang="en-US" sz="1000" dirty="0">
                <a:solidFill>
                  <a:srgbClr val="E9A06D"/>
                </a:solidFill>
                <a:latin typeface="Menlo-Regular" panose="020B0609030804020204" pitchFamily="49" charset="0"/>
                <a:ea typeface="+mn-ea"/>
                <a:cs typeface="+mn-cs"/>
              </a:rPr>
              <a:t>() </a:t>
            </a:r>
            <a:r>
              <a:rPr lang="en-US" sz="1100" b="0" dirty="0">
                <a:solidFill>
                  <a:schemeClr val="tx1"/>
                </a:solidFill>
                <a:latin typeface="+mn-lt"/>
              </a:rPr>
              <a:t>vs returned </a:t>
            </a:r>
            <a:r>
              <a:rPr lang="en-US" sz="1000" b="1" dirty="0" err="1">
                <a:solidFill>
                  <a:srgbClr val="E9A06D"/>
                </a:solidFill>
                <a:latin typeface="Menlo-Regular" panose="020B0609030804020204" pitchFamily="49" charset="0"/>
                <a:ea typeface="+mn-ea"/>
                <a:cs typeface="+mn-cs"/>
              </a:rPr>
              <a:t>vl</a:t>
            </a:r>
            <a:r>
              <a:rPr lang="en-US" sz="1100" b="0" dirty="0" err="1">
                <a:solidFill>
                  <a:schemeClr val="tx1"/>
                </a:solidFill>
                <a:latin typeface="+mn-lt"/>
              </a:rPr>
              <a:t>.</a:t>
            </a:r>
            <a:endParaRPr lang="en-US" sz="1100" b="0" dirty="0">
              <a:solidFill>
                <a:schemeClr val="tx1"/>
              </a:solidFill>
              <a:latin typeface="+mn-lt"/>
            </a:endParaRPr>
          </a:p>
          <a:p>
            <a:pPr marL="171450" lvl="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+mn-lt"/>
              </a:rPr>
              <a:t>Guarding work</a:t>
            </a:r>
            <a:r>
              <a:rPr lang="en-US" sz="1100" b="0" dirty="0">
                <a:solidFill>
                  <a:schemeClr val="tx1"/>
                </a:solidFill>
                <a:latin typeface="+mn-lt"/>
              </a:rPr>
              <a:t>: predicate operand bundles (SVE) vs masked vector results using explicit </a:t>
            </a:r>
            <a:r>
              <a:rPr lang="en-US" sz="1000" b="0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vl</a:t>
            </a:r>
            <a:r>
              <a:rPr lang="en-US" sz="1100" b="0" dirty="0">
                <a:solidFill>
                  <a:schemeClr val="tx1"/>
                </a:solidFill>
                <a:latin typeface="+mn-lt"/>
              </a:rPr>
              <a:t> (RVV masks only when needed).</a:t>
            </a:r>
          </a:p>
          <a:p>
            <a:pPr marL="171450" lvl="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+mn-lt"/>
              </a:rPr>
              <a:t>Code impact</a:t>
            </a:r>
            <a:r>
              <a:rPr lang="en-US" sz="1100" b="0" dirty="0">
                <a:solidFill>
                  <a:schemeClr val="tx1"/>
                </a:solidFill>
                <a:latin typeface="+mn-lt"/>
              </a:rPr>
              <a:t>: </a:t>
            </a:r>
            <a:endParaRPr lang="en-US" sz="1100" dirty="0">
              <a:solidFill>
                <a:schemeClr val="tx1"/>
              </a:solidFill>
              <a:latin typeface="+mn-lt"/>
            </a:endParaRP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100" dirty="0">
                <a:solidFill>
                  <a:schemeClr val="tx1"/>
                </a:solidFill>
                <a:latin typeface="+mn-lt"/>
              </a:rPr>
              <a:t>     - </a:t>
            </a:r>
            <a:r>
              <a:rPr lang="en-US" sz="1100" b="0" dirty="0">
                <a:solidFill>
                  <a:schemeClr val="tx1"/>
                </a:solidFill>
                <a:latin typeface="+mn-lt"/>
              </a:rPr>
              <a:t>SVE keeps vector math “clean”, but demands predicated variants (</a:t>
            </a:r>
            <a:r>
              <a:rPr lang="en-US" sz="1000" b="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svmla_f32_m</a:t>
            </a:r>
            <a:r>
              <a:rPr lang="en-US" sz="1100" b="0" dirty="0">
                <a:solidFill>
                  <a:schemeClr val="tx1"/>
                </a:solidFill>
                <a:latin typeface="+mn-lt"/>
              </a:rPr>
              <a:t>); 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100" dirty="0">
                <a:solidFill>
                  <a:schemeClr val="tx1"/>
                </a:solidFill>
                <a:latin typeface="+mn-lt"/>
              </a:rPr>
              <a:t>     - </a:t>
            </a:r>
            <a:r>
              <a:rPr lang="en-US" sz="1100" b="0" dirty="0">
                <a:solidFill>
                  <a:schemeClr val="tx1"/>
                </a:solidFill>
                <a:latin typeface="+mn-lt"/>
              </a:rPr>
              <a:t>RVV keeps operations non-predicated but requires explicit length plumbing (</a:t>
            </a:r>
            <a:r>
              <a:rPr lang="en-US" sz="1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__riscv_vfmacc_vv_f32m1</a:t>
            </a:r>
            <a:r>
              <a:rPr lang="en-US" sz="1100" b="0" dirty="0">
                <a:solidFill>
                  <a:schemeClr val="tx1"/>
                </a:solidFill>
                <a:latin typeface="+mn-lt"/>
              </a:rPr>
              <a:t>).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BBFCDC-DCF3-5621-5375-B00FBDE5BD1D}"/>
              </a:ext>
            </a:extLst>
          </p:cNvPr>
          <p:cNvSpPr txBox="1"/>
          <p:nvPr/>
        </p:nvSpPr>
        <p:spPr>
          <a:xfrm>
            <a:off x="333845" y="6094101"/>
            <a:ext cx="105229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+mn-lt"/>
              </a:rPr>
              <a:t>The core shift is from a </a:t>
            </a:r>
            <a:r>
              <a:rPr lang="en-US" sz="2000" b="1" dirty="0">
                <a:solidFill>
                  <a:srgbClr val="1C4ED8"/>
                </a:solidFill>
                <a:latin typeface="+mn-lt"/>
              </a:rPr>
              <a:t>predicate-driven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+mn-lt"/>
              </a:rPr>
              <a:t> model to an </a:t>
            </a:r>
            <a:r>
              <a:rPr lang="en-US" sz="2000" b="1" dirty="0">
                <a:solidFill>
                  <a:srgbClr val="047857"/>
                </a:solidFill>
                <a:latin typeface="+mn-lt"/>
              </a:rPr>
              <a:t>explicitly length-driven</a:t>
            </a:r>
            <a:r>
              <a:rPr lang="en-US" sz="2000" b="1" dirty="0">
                <a:solidFill>
                  <a:srgbClr val="1D4ED8"/>
                </a:solidFill>
                <a:latin typeface="+mn-lt"/>
              </a:rPr>
              <a:t> 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+mn-lt"/>
              </a:rPr>
              <a:t>model.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CB9C28-BA85-E071-A5C2-38932FEDCE65}"/>
              </a:ext>
            </a:extLst>
          </p:cNvPr>
          <p:cNvGrpSpPr/>
          <p:nvPr/>
        </p:nvGrpSpPr>
        <p:grpSpPr>
          <a:xfrm>
            <a:off x="3115455" y="3554356"/>
            <a:ext cx="9046399" cy="633990"/>
            <a:chOff x="3115455" y="3162475"/>
            <a:chExt cx="9046399" cy="633990"/>
          </a:xfrm>
        </p:grpSpPr>
        <p:sp>
          <p:nvSpPr>
            <p:cNvPr id="4" name="Pentagon 3">
              <a:extLst>
                <a:ext uri="{FF2B5EF4-FFF2-40B4-BE49-F238E27FC236}">
                  <a16:creationId xmlns:a16="http://schemas.microsoft.com/office/drawing/2014/main" id="{2F16B6EC-690A-86C3-DFAD-E9F71B74C001}"/>
                </a:ext>
              </a:extLst>
            </p:cNvPr>
            <p:cNvSpPr/>
            <p:nvPr/>
          </p:nvSpPr>
          <p:spPr>
            <a:xfrm>
              <a:off x="3115455" y="3196274"/>
              <a:ext cx="4626354" cy="600191"/>
            </a:xfrm>
            <a:prstGeom prst="homePlat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4524C079-7A82-6AFD-9C1D-925258BA0CEB}"/>
                </a:ext>
              </a:extLst>
            </p:cNvPr>
            <p:cNvSpPr/>
            <p:nvPr/>
          </p:nvSpPr>
          <p:spPr>
            <a:xfrm rot="10800000">
              <a:off x="7819893" y="3162475"/>
              <a:ext cx="4341961" cy="600193"/>
            </a:xfrm>
            <a:prstGeom prst="homePlat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B891D93-1984-3B84-0E30-DCC65639D365}"/>
              </a:ext>
            </a:extLst>
          </p:cNvPr>
          <p:cNvSpPr/>
          <p:nvPr/>
        </p:nvSpPr>
        <p:spPr>
          <a:xfrm>
            <a:off x="4537479" y="3814260"/>
            <a:ext cx="52354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enlo-Regular" panose="020B0609030804020204" pitchFamily="49" charset="0"/>
              </a:rPr>
              <a:t>pg</a:t>
            </a:r>
            <a:endParaRPr lang="en-US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C8D0CF-4831-DAE8-DEFC-1F8DE083EC1C}"/>
              </a:ext>
            </a:extLst>
          </p:cNvPr>
          <p:cNvSpPr/>
          <p:nvPr/>
        </p:nvSpPr>
        <p:spPr>
          <a:xfrm>
            <a:off x="8403631" y="3814260"/>
            <a:ext cx="67323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i="0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vl</a:t>
            </a:r>
            <a:endParaRPr lang="en-US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9778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333845" y="281562"/>
            <a:ext cx="10834898" cy="40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Practical Guide: Key Porting Steps &amp; Common Pitfalls</a:t>
            </a: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77BF47-C8C1-88ED-567B-5A5C84729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061517"/>
              </p:ext>
            </p:extLst>
          </p:nvPr>
        </p:nvGraphicFramePr>
        <p:xfrm>
          <a:off x="5545777" y="1453633"/>
          <a:ext cx="6492414" cy="4817277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27502489"/>
                    </a:ext>
                  </a:extLst>
                </a:gridCol>
                <a:gridCol w="1941602">
                  <a:extLst>
                    <a:ext uri="{9D8B030D-6E8A-4147-A177-3AD203B41FA5}">
                      <a16:colId xmlns:a16="http://schemas.microsoft.com/office/drawing/2014/main" val="2677651315"/>
                    </a:ext>
                  </a:extLst>
                </a:gridCol>
                <a:gridCol w="3185150">
                  <a:extLst>
                    <a:ext uri="{9D8B030D-6E8A-4147-A177-3AD203B41FA5}">
                      <a16:colId xmlns:a16="http://schemas.microsoft.com/office/drawing/2014/main" val="2752373656"/>
                    </a:ext>
                  </a:extLst>
                </a:gridCol>
              </a:tblGrid>
              <a:tr h="813836"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Operation</a:t>
                      </a:r>
                      <a:endParaRPr lang="en-US" sz="3200" b="0" i="0" dirty="0">
                        <a:solidFill>
                          <a:schemeClr val="tx1"/>
                        </a:solidFill>
                        <a:effectLst/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marL="114300" marR="114300" marT="76200" marB="76200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 i="0" u="none" strike="noStrike" dirty="0">
                          <a:solidFill>
                            <a:srgbClr val="2563EB"/>
                          </a:solidFill>
                          <a:effectLst/>
                          <a:latin typeface="+mn-lt"/>
                          <a:cs typeface="Arial Black" panose="020B0604020202020204" pitchFamily="34" charset="0"/>
                        </a:rPr>
                        <a:t>Original Vector Intrinsics</a:t>
                      </a:r>
                      <a:endParaRPr lang="en-US" sz="3200" b="1" i="0" dirty="0">
                        <a:solidFill>
                          <a:srgbClr val="2563EB"/>
                        </a:solidFill>
                        <a:effectLst/>
                        <a:latin typeface="+mn-lt"/>
                        <a:cs typeface="Arial Black" panose="020B0604020202020204" pitchFamily="34" charset="0"/>
                      </a:endParaRPr>
                    </a:p>
                  </a:txBody>
                  <a:tcPr marL="114300" marR="114300" marT="76200" marB="76200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 i="0" u="none" strike="noStrike" dirty="0">
                          <a:solidFill>
                            <a:srgbClr val="027857"/>
                          </a:solidFill>
                          <a:effectLst/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RISC-V RVV Equivalent</a:t>
                      </a:r>
                      <a:endParaRPr lang="en-US" sz="3200" b="1" i="0" dirty="0">
                        <a:solidFill>
                          <a:srgbClr val="027857"/>
                        </a:solidFill>
                        <a:effectLst/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marL="114300" marR="114300" marT="76200" marB="76200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652996"/>
                  </a:ext>
                </a:extLst>
              </a:tr>
              <a:tr h="573700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1" u="none" strike="noStrike">
                          <a:solidFill>
                            <a:srgbClr val="1B1C1D"/>
                          </a:solidFill>
                          <a:effectLst/>
                        </a:rPr>
                        <a:t>Vector Load</a:t>
                      </a:r>
                      <a:endParaRPr lang="en-US" sz="2400" b="1">
                        <a:effectLst/>
                      </a:endParaRPr>
                    </a:p>
                  </a:txBody>
                  <a:tcPr marL="114300" marR="114300" marT="76200" marB="762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2563EB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svld1(</a:t>
                      </a:r>
                      <a:r>
                        <a:rPr lang="en-US" sz="1100" b="0" u="none" strike="noStrike" dirty="0" err="1">
                          <a:solidFill>
                            <a:srgbClr val="2563EB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pg</a:t>
                      </a:r>
                      <a:r>
                        <a:rPr lang="en-US" sz="1100" b="0" u="none" strike="noStrike" dirty="0">
                          <a:solidFill>
                            <a:srgbClr val="2563EB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&amp;</a:t>
                      </a:r>
                      <a:r>
                        <a:rPr lang="en-US" sz="1100" b="0" u="none" strike="noStrike" dirty="0" err="1">
                          <a:solidFill>
                            <a:srgbClr val="2563EB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ptr</a:t>
                      </a:r>
                      <a:r>
                        <a:rPr lang="en-US" sz="1100" b="0" u="none" strike="noStrike" dirty="0">
                          <a:solidFill>
                            <a:srgbClr val="2563EB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[</a:t>
                      </a:r>
                      <a:r>
                        <a:rPr lang="en-US" sz="1100" b="0" u="none" strike="noStrike" dirty="0" err="1">
                          <a:solidFill>
                            <a:srgbClr val="2563EB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</a:t>
                      </a:r>
                      <a:r>
                        <a:rPr lang="en-US" sz="1100" b="0" u="none" strike="noStrike" dirty="0">
                          <a:solidFill>
                            <a:srgbClr val="2563EB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])</a:t>
                      </a:r>
                      <a:endParaRPr lang="en-US" sz="2000" dirty="0">
                        <a:solidFill>
                          <a:srgbClr val="2563EB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114300" marR="114300" marT="76200" marB="762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27857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  <a:sym typeface="Arial"/>
                        </a:rPr>
                        <a:t>__riscv_vle32_v_f32m1(&amp;</a:t>
                      </a:r>
                      <a:r>
                        <a:rPr lang="en-US" sz="1100" b="0" i="0" u="none" strike="noStrike" cap="none" dirty="0" err="1">
                          <a:solidFill>
                            <a:srgbClr val="027857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  <a:sym typeface="Arial"/>
                        </a:rPr>
                        <a:t>ptr</a:t>
                      </a:r>
                      <a:r>
                        <a:rPr lang="en-US" sz="1100" b="0" i="0" u="none" strike="noStrike" cap="none" dirty="0">
                          <a:solidFill>
                            <a:srgbClr val="027857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  <a:sym typeface="Arial"/>
                        </a:rPr>
                        <a:t>[</a:t>
                      </a:r>
                      <a:r>
                        <a:rPr lang="en-US" sz="1100" b="0" i="0" u="none" strike="noStrike" cap="none" dirty="0" err="1">
                          <a:solidFill>
                            <a:srgbClr val="027857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  <a:sym typeface="Arial"/>
                        </a:rPr>
                        <a:t>i</a:t>
                      </a:r>
                      <a:r>
                        <a:rPr lang="en-US" sz="1100" b="0" i="0" u="none" strike="noStrike" cap="none" dirty="0">
                          <a:solidFill>
                            <a:srgbClr val="027857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  <a:sym typeface="Arial"/>
                        </a:rPr>
                        <a:t>], </a:t>
                      </a:r>
                      <a:r>
                        <a:rPr lang="en-US" sz="1100" b="0" i="0" u="none" strike="noStrike" cap="none" dirty="0" err="1">
                          <a:solidFill>
                            <a:srgbClr val="027857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  <a:sym typeface="Arial"/>
                        </a:rPr>
                        <a:t>vl</a:t>
                      </a:r>
                      <a:r>
                        <a:rPr lang="en-US" sz="1100" b="0" i="0" u="none" strike="noStrike" cap="none" dirty="0">
                          <a:solidFill>
                            <a:srgbClr val="027857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  <a:sym typeface="Arial"/>
                        </a:rPr>
                        <a:t>)</a:t>
                      </a:r>
                    </a:p>
                  </a:txBody>
                  <a:tcPr marL="114300" marR="114300" marT="76200" marB="762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262336"/>
                  </a:ext>
                </a:extLst>
              </a:tr>
              <a:tr h="620066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1" u="none" strike="noStrike">
                          <a:solidFill>
                            <a:srgbClr val="1B1C1D"/>
                          </a:solidFill>
                          <a:effectLst/>
                        </a:rPr>
                        <a:t>FMA</a:t>
                      </a:r>
                      <a:endParaRPr lang="en-US" sz="2400" b="1">
                        <a:effectLst/>
                      </a:endParaRPr>
                    </a:p>
                  </a:txBody>
                  <a:tcPr marL="114300" marR="114300" marT="76200" marB="762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2563EB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svmla_f32_m(</a:t>
                      </a:r>
                      <a:r>
                        <a:rPr lang="en-US" sz="1100" b="0" u="none" strike="noStrike" dirty="0" err="1">
                          <a:solidFill>
                            <a:srgbClr val="2563EB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pg</a:t>
                      </a:r>
                      <a:r>
                        <a:rPr lang="en-US" sz="1100" b="0" u="none" strike="noStrike" dirty="0">
                          <a:solidFill>
                            <a:srgbClr val="2563EB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, acc, x, h)</a:t>
                      </a:r>
                      <a:endParaRPr lang="en-US" sz="2000" dirty="0">
                        <a:solidFill>
                          <a:srgbClr val="2563EB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114300" marR="114300" marT="76200" marB="762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27857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  <a:sym typeface="Arial"/>
                        </a:rPr>
                        <a:t>__riscv_vfmacc_vv_f32m1(acc, x, h, </a:t>
                      </a:r>
                      <a:r>
                        <a:rPr lang="en-US" sz="1100" b="0" i="0" u="none" strike="noStrike" cap="none" dirty="0" err="1">
                          <a:solidFill>
                            <a:srgbClr val="027857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  <a:sym typeface="Arial"/>
                        </a:rPr>
                        <a:t>vl</a:t>
                      </a:r>
                      <a:r>
                        <a:rPr lang="en-US" sz="1100" b="0" i="0" u="none" strike="noStrike" cap="none" dirty="0">
                          <a:solidFill>
                            <a:srgbClr val="027857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  <a:sym typeface="Arial"/>
                        </a:rPr>
                        <a:t>)</a:t>
                      </a:r>
                    </a:p>
                  </a:txBody>
                  <a:tcPr marL="114300" marR="114300" marT="76200" marB="762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825674"/>
                  </a:ext>
                </a:extLst>
              </a:tr>
              <a:tr h="1685805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1" u="none" strike="noStrike" dirty="0">
                          <a:solidFill>
                            <a:srgbClr val="1B1C1D"/>
                          </a:solidFill>
                          <a:effectLst/>
                        </a:rPr>
                        <a:t>Horizontal Sum</a:t>
                      </a:r>
                      <a:endParaRPr lang="en-US" sz="2400" b="1" dirty="0">
                        <a:effectLst/>
                      </a:endParaRPr>
                    </a:p>
                  </a:txBody>
                  <a:tcPr marL="114300" marR="114300" marT="76200" marB="762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b="0" u="none" strike="noStrike" dirty="0">
                          <a:solidFill>
                            <a:srgbClr val="2563EB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float result = svaddv_f32(svptrue_b32(), </a:t>
                      </a:r>
                      <a:r>
                        <a:rPr lang="en-US" sz="1100" b="0" u="none" strike="noStrike" dirty="0" err="1">
                          <a:solidFill>
                            <a:srgbClr val="2563EB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acc_vec</a:t>
                      </a:r>
                      <a:r>
                        <a:rPr lang="en-US" sz="1100" b="0" u="none" strike="noStrike" dirty="0">
                          <a:solidFill>
                            <a:srgbClr val="2563EB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);</a:t>
                      </a:r>
                      <a:endParaRPr lang="en-US" sz="2000" dirty="0">
                        <a:solidFill>
                          <a:srgbClr val="2563EB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114300" marR="114300" marT="76200" marB="762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27857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  <a:sym typeface="Arial"/>
                        </a:rPr>
                        <a:t>v_res</a:t>
                      </a:r>
                      <a:r>
                        <a:rPr lang="en-US" sz="1100" b="0" i="0" u="none" strike="noStrike" cap="none" dirty="0">
                          <a:solidFill>
                            <a:srgbClr val="027857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  <a:sym typeface="Arial"/>
                        </a:rPr>
                        <a:t> = __riscv_vfredusum_vs_f32m8_f32m1(acc, </a:t>
                      </a:r>
                      <a:r>
                        <a:rPr lang="en-US" sz="1100" b="0" i="0" u="none" strike="noStrike" cap="none" dirty="0" err="1">
                          <a:solidFill>
                            <a:srgbClr val="027857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  <a:sym typeface="Arial"/>
                        </a:rPr>
                        <a:t>v_res</a:t>
                      </a:r>
                      <a:r>
                        <a:rPr lang="en-US" sz="1100" b="0" i="0" u="none" strike="noStrike" cap="none" dirty="0">
                          <a:solidFill>
                            <a:srgbClr val="027857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  <a:sym typeface="Arial"/>
                        </a:rPr>
                        <a:t>, </a:t>
                      </a:r>
                      <a:r>
                        <a:rPr lang="en-US" sz="1100" b="0" i="0" u="none" strike="noStrike" cap="none" dirty="0" err="1">
                          <a:solidFill>
                            <a:srgbClr val="027857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  <a:sym typeface="Arial"/>
                        </a:rPr>
                        <a:t>vl</a:t>
                      </a:r>
                      <a:r>
                        <a:rPr lang="en-US" sz="1100" b="0" i="0" u="none" strike="noStrike" cap="none" dirty="0">
                          <a:solidFill>
                            <a:srgbClr val="027857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  <a:sym typeface="Arial"/>
                        </a:rPr>
                        <a:t>);</a:t>
                      </a:r>
                    </a:p>
                    <a:p>
                      <a:pPr rtl="0" fontAlgn="t">
                        <a:buNone/>
                      </a:pPr>
                      <a:endParaRPr lang="en-US" sz="1100" b="0" i="0" u="none" strike="noStrike" cap="none" dirty="0">
                        <a:solidFill>
                          <a:srgbClr val="027857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  <a:sym typeface="Arial"/>
                      </a:endParaRPr>
                    </a:p>
                    <a:p>
                      <a:pPr rtl="0" fontAlgn="t"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27857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  <a:sym typeface="Arial"/>
                        </a:rPr>
                        <a:t>// Extract scalar result</a:t>
                      </a:r>
                    </a:p>
                    <a:p>
                      <a:pPr rtl="0" fontAlgn="t"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27857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  <a:sym typeface="Arial"/>
                        </a:rPr>
                        <a:t>float result = __riscv_vfmv_f_s_f32m1_f32(</a:t>
                      </a:r>
                      <a:r>
                        <a:rPr lang="en-US" sz="1100" b="0" i="0" u="none" strike="noStrike" cap="none" dirty="0" err="1">
                          <a:solidFill>
                            <a:srgbClr val="027857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  <a:sym typeface="Arial"/>
                        </a:rPr>
                        <a:t>v_res</a:t>
                      </a:r>
                      <a:r>
                        <a:rPr lang="en-US" sz="1100" b="0" i="0" u="none" strike="noStrike" cap="none" dirty="0">
                          <a:solidFill>
                            <a:srgbClr val="027857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  <a:sym typeface="Arial"/>
                        </a:rPr>
                        <a:t>);</a:t>
                      </a:r>
                    </a:p>
                  </a:txBody>
                  <a:tcPr marL="114300" marR="114300" marT="76200" marB="762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33721"/>
                  </a:ext>
                </a:extLst>
              </a:tr>
              <a:tr h="1123870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200" b="1" i="0" u="none" strike="noStrike" cap="none" dirty="0">
                          <a:solidFill>
                            <a:srgbClr val="1B1C1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Segmented Load / Structured Load</a:t>
                      </a:r>
                    </a:p>
                  </a:txBody>
                  <a:tcPr marL="114300" marR="114300" marT="76200" marB="762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2563EB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  <a:sym typeface="Arial"/>
                        </a:rPr>
                        <a:t>svld3_u8(</a:t>
                      </a:r>
                      <a:r>
                        <a:rPr lang="en-US" sz="1100" b="0" i="0" u="none" strike="noStrike" cap="none" dirty="0" err="1">
                          <a:solidFill>
                            <a:srgbClr val="2563EB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  <a:sym typeface="Arial"/>
                        </a:rPr>
                        <a:t>pg</a:t>
                      </a:r>
                      <a:r>
                        <a:rPr lang="en-US" sz="1100" b="0" i="0" u="none" strike="noStrike" cap="none" dirty="0">
                          <a:solidFill>
                            <a:srgbClr val="2563EB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  <a:sym typeface="Arial"/>
                        </a:rPr>
                        <a:t>, base)</a:t>
                      </a:r>
                    </a:p>
                    <a:p>
                      <a:pPr algn="l">
                        <a:buNone/>
                      </a:pPr>
                      <a:endParaRPr lang="en-US" sz="1100" b="0" i="0" u="none" strike="noStrike" cap="none" dirty="0">
                        <a:solidFill>
                          <a:srgbClr val="2563EB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  <a:sym typeface="Arial"/>
                      </a:endParaRPr>
                    </a:p>
                    <a:p>
                      <a:pPr algn="l"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2563EB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  <a:sym typeface="Arial"/>
                        </a:rPr>
                        <a:t>(up</a:t>
                      </a:r>
                      <a:r>
                        <a:rPr lang="zh-CN" altLang="en-US" sz="1100" b="0" i="0" u="none" strike="noStrike" cap="none" dirty="0">
                          <a:solidFill>
                            <a:srgbClr val="2563EB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  <a:sym typeface="Arial"/>
                        </a:rPr>
                        <a:t> </a:t>
                      </a:r>
                      <a:r>
                        <a:rPr lang="en-US" altLang="zh-CN" sz="1100" b="0" i="0" u="none" strike="noStrike" cap="none" dirty="0">
                          <a:solidFill>
                            <a:srgbClr val="2563EB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  <a:sym typeface="Arial"/>
                        </a:rPr>
                        <a:t>to 4 fields</a:t>
                      </a:r>
                      <a:r>
                        <a:rPr lang="en-US" sz="1100" b="0" i="0" u="none" strike="noStrike" cap="none" dirty="0">
                          <a:solidFill>
                            <a:srgbClr val="2563EB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  <a:sym typeface="Arial"/>
                        </a:rPr>
                        <a:t>)</a:t>
                      </a:r>
                    </a:p>
                  </a:txBody>
                  <a:tcPr marL="123825" marR="123825" marT="57150" marB="5715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rgbClr val="027857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  <a:sym typeface="Arial"/>
                        </a:rPr>
                        <a:t>vlseg3e8.v v8, (rs1), </a:t>
                      </a:r>
                      <a:r>
                        <a:rPr lang="en-US" sz="1100" b="0" i="0" u="none" strike="noStrike" cap="none" dirty="0" err="1">
                          <a:solidFill>
                            <a:srgbClr val="027857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  <a:sym typeface="Arial"/>
                        </a:rPr>
                        <a:t>vm</a:t>
                      </a:r>
                      <a:endParaRPr lang="en-US" sz="1100" b="0" i="0" u="none" strike="noStrike" cap="none" dirty="0">
                        <a:solidFill>
                          <a:srgbClr val="027857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  <a:sym typeface="Arial"/>
                      </a:endParaRPr>
                    </a:p>
                    <a:p>
                      <a:pPr rtl="0" fontAlgn="t">
                        <a:buNone/>
                      </a:pPr>
                      <a:endParaRPr lang="en-US" sz="1100" b="0" i="0" u="none" strike="noStrike" cap="none" dirty="0">
                        <a:solidFill>
                          <a:srgbClr val="027857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  <a:sym typeface="Arial"/>
                      </a:endParaRPr>
                    </a:p>
                    <a:p>
                      <a:pPr rtl="0" fontAlgn="t"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27857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  <a:sym typeface="Arial"/>
                        </a:rPr>
                        <a:t>(up to 8 fields)</a:t>
                      </a:r>
                    </a:p>
                  </a:txBody>
                  <a:tcPr marL="114300" marR="114300" marT="76200" marB="762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214319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0B990B6B-C312-2238-F5FC-3A0EA0155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000" y="1216471"/>
            <a:ext cx="5274792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1B1C1D"/>
                </a:solidFill>
                <a:effectLst/>
                <a:latin typeface="Arial" panose="020B0604020202020204" pitchFamily="34" charset="0"/>
                <a:ea typeface="Google Sans Text"/>
              </a:rPr>
              <a:t>Step 2: Key Intrinsic &amp; Concept Mapping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410C08-9887-D494-D2E8-1DED591B1401}"/>
              </a:ext>
            </a:extLst>
          </p:cNvPr>
          <p:cNvSpPr txBox="1"/>
          <p:nvPr/>
        </p:nvSpPr>
        <p:spPr>
          <a:xfrm>
            <a:off x="333845" y="3003245"/>
            <a:ext cx="5083729" cy="1812419"/>
          </a:xfrm>
          <a:prstGeom prst="rect">
            <a:avLst/>
          </a:prstGeom>
          <a:solidFill>
            <a:srgbClr val="F0FDF5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57957"/>
                </a:solidFill>
              </a:rPr>
              <a:t>Recommended Resource for Deep Dive</a:t>
            </a:r>
          </a:p>
          <a:p>
            <a:pPr>
              <a:lnSpc>
                <a:spcPct val="150000"/>
              </a:lnSpc>
            </a:pPr>
            <a:endParaRPr lang="en-US" b="1" dirty="0">
              <a:solidFill>
                <a:srgbClr val="057957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/>
              <a:t>For a comprehensive guide on intrinsic mapping and porting methodology, consider the upcoming </a:t>
            </a:r>
            <a:r>
              <a:rPr lang="en-US" sz="1200" b="1" dirty="0"/>
              <a:t>NEW COURSE: Porting Software to RISC-V (LFD 114)</a:t>
            </a:r>
            <a:r>
              <a:rPr lang="en-US" sz="1200" dirty="0"/>
              <a:t>. This training is developed to provide the cross-architecture fluency needed for real-world application porting.</a:t>
            </a:r>
          </a:p>
        </p:txBody>
      </p:sp>
      <p:pic>
        <p:nvPicPr>
          <p:cNvPr id="4" name="Picture 3" descr="A logo with a star and a star&#10;&#10;AI-generated content may be incorrect.">
            <a:extLst>
              <a:ext uri="{FF2B5EF4-FFF2-40B4-BE49-F238E27FC236}">
                <a16:creationId xmlns:a16="http://schemas.microsoft.com/office/drawing/2014/main" id="{5A52CE8E-DF13-B12F-60DB-F695C7196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90159"/>
            <a:ext cx="2401157" cy="1224120"/>
          </a:xfrm>
          <a:prstGeom prst="rect">
            <a:avLst/>
          </a:prstGeom>
        </p:spPr>
      </p:pic>
      <p:pic>
        <p:nvPicPr>
          <p:cNvPr id="10" name="Picture 9" descr="A blue and yellow logo&#10;&#10;AI-generated content may be incorrect.">
            <a:extLst>
              <a:ext uri="{FF2B5EF4-FFF2-40B4-BE49-F238E27FC236}">
                <a16:creationId xmlns:a16="http://schemas.microsoft.com/office/drawing/2014/main" id="{C931A399-02D2-1EF8-D57C-20D945C75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359" y="5360714"/>
            <a:ext cx="894741" cy="69653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755F249-8A8E-2172-ED4E-2433304E1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5421" y="5547185"/>
            <a:ext cx="1555086" cy="5100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2A24C2-3E3B-5BD5-7B2D-0F694FB70EFB}"/>
              </a:ext>
            </a:extLst>
          </p:cNvPr>
          <p:cNvSpPr txBox="1"/>
          <p:nvPr/>
        </p:nvSpPr>
        <p:spPr>
          <a:xfrm>
            <a:off x="1319693" y="1808684"/>
            <a:ext cx="3780814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, where the list can be very long 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7BACF-03C5-D3F8-EE08-EDBC347A6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B76BD7-EC5F-DE72-5CA6-3151E2CCEA0C}"/>
              </a:ext>
            </a:extLst>
          </p:cNvPr>
          <p:cNvSpPr txBox="1"/>
          <p:nvPr/>
        </p:nvSpPr>
        <p:spPr>
          <a:xfrm>
            <a:off x="3011488" y="3104336"/>
            <a:ext cx="60960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AI Inference Operators</a:t>
            </a:r>
            <a:br>
              <a:rPr lang="en-US" sz="4000" dirty="0"/>
            </a:br>
            <a:br>
              <a:rPr lang="en-US" b="0" dirty="0">
                <a:effectLst/>
              </a:rPr>
            </a:b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BA52E02-B1F9-71C4-69B6-92D7696C4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C3D43-95EF-116B-C1EF-2602BA368DDD}"/>
              </a:ext>
            </a:extLst>
          </p:cNvPr>
          <p:cNvSpPr txBox="1"/>
          <p:nvPr/>
        </p:nvSpPr>
        <p:spPr>
          <a:xfrm>
            <a:off x="4761460" y="1882531"/>
            <a:ext cx="2596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  <a:highlight>
                  <a:srgbClr val="0000FF"/>
                </a:highlight>
                <a:latin typeface="Arial Black" panose="020B0604020202020204" pitchFamily="34" charset="0"/>
                <a:cs typeface="Arial Black" panose="020B0604020202020204" pitchFamily="34" charset="0"/>
              </a:rPr>
              <a:t>__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Arial Black" panose="020B0604020202020204" pitchFamily="34" charset="0"/>
                <a:cs typeface="Arial Black" panose="020B0604020202020204" pitchFamily="34" charset="0"/>
              </a:rPr>
              <a:t>PART II</a:t>
            </a:r>
            <a:r>
              <a:rPr lang="en-US" sz="1400" dirty="0">
                <a:solidFill>
                  <a:srgbClr val="0000FF"/>
                </a:solidFill>
                <a:highlight>
                  <a:srgbClr val="0000FF"/>
                </a:highlight>
                <a:latin typeface="Arial Black" panose="020B0604020202020204" pitchFamily="34" charset="0"/>
                <a:cs typeface="Arial Black" panose="020B0604020202020204" pitchFamily="34" charset="0"/>
              </a:rPr>
              <a:t>__</a:t>
            </a:r>
            <a:endParaRPr lang="en-US" dirty="0">
              <a:solidFill>
                <a:srgbClr val="0000FF"/>
              </a:solidFill>
              <a:highlight>
                <a:srgbClr val="0000FF"/>
              </a:highlight>
            </a:endParaRPr>
          </a:p>
        </p:txBody>
      </p:sp>
      <p:pic>
        <p:nvPicPr>
          <p:cNvPr id="2" name="Picture 1" descr="A logo with a star and a star&#10;&#10;AI-generated content may be incorrect.">
            <a:extLst>
              <a:ext uri="{FF2B5EF4-FFF2-40B4-BE49-F238E27FC236}">
                <a16:creationId xmlns:a16="http://schemas.microsoft.com/office/drawing/2014/main" id="{3CFC42C6-BF28-C42C-2469-F5B6DB555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9" y="5162499"/>
            <a:ext cx="2554544" cy="130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225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4689</TotalTime>
  <Words>7164</Words>
  <Application>Microsoft Macintosh PowerPoint</Application>
  <PresentationFormat>Widescreen</PresentationFormat>
  <Paragraphs>597</Paragraphs>
  <Slides>28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4" baseType="lpstr">
      <vt:lpstr>-apple-system</vt:lpstr>
      <vt:lpstr>Archivo Black</vt:lpstr>
      <vt:lpstr>Google Sans Text</vt:lpstr>
      <vt:lpstr>Inter</vt:lpstr>
      <vt:lpstr>Space Grotesk</vt:lpstr>
      <vt:lpstr>Arial</vt:lpstr>
      <vt:lpstr>Arial Black</vt:lpstr>
      <vt:lpstr>Calibri</vt:lpstr>
      <vt:lpstr>Courier New</vt:lpstr>
      <vt:lpstr>HelveticaNeue</vt:lpstr>
      <vt:lpstr>Menlo</vt:lpstr>
      <vt:lpstr>Menlo-Italic</vt:lpstr>
      <vt:lpstr>Menlo-Regular</vt:lpstr>
      <vt:lpstr>Monaco</vt:lpstr>
      <vt:lpstr>Custom Design</vt:lpstr>
      <vt:lpstr>Office Theme</vt:lpstr>
      <vt:lpstr>Moving to RISC-V Vector  - A Practical Journey of AI Operator Optimization</vt:lpstr>
      <vt:lpstr>Who Am I ?</vt:lpstr>
      <vt:lpstr>Agenda &amp; Goals  </vt:lpstr>
      <vt:lpstr>Performance Measurement Environment &amp; Toolchain</vt:lpstr>
      <vt:lpstr>PowerPoint Presentation</vt:lpstr>
      <vt:lpstr>Key Architectural Design Contrasts:  RISC-V Vector vs. Source Platform</vt:lpstr>
      <vt:lpstr>Code Comparison:   VL-Agnostic Philosophy</vt:lpstr>
      <vt:lpstr>Practical Guide: Key Porting Steps &amp; Common Pitfalls</vt:lpstr>
      <vt:lpstr>PowerPoint Presentation</vt:lpstr>
      <vt:lpstr>AI Inference Operators</vt:lpstr>
      <vt:lpstr>PowerPoint Presentation</vt:lpstr>
      <vt:lpstr>The OpenBLAS RVV Strategy:    "Fixed Small VL" for Cache Efficiency </vt:lpstr>
      <vt:lpstr>Code Comparison:   SGEMM Core Computation (K-Loop Inner Body)</vt:lpstr>
      <vt:lpstr>GEMM Performance Comparison  &amp; Attribution</vt:lpstr>
      <vt:lpstr>GEMM Performance Comparison &amp; Attribution</vt:lpstr>
      <vt:lpstr>GEMM Performance Comparison &amp; Attribution</vt:lpstr>
      <vt:lpstr>PowerPoint Presentation</vt:lpstr>
      <vt:lpstr>Introduction to Non-Linear Operators</vt:lpstr>
      <vt:lpstr>Vectorizing AI Math Operators   Why SLEEF?  </vt:lpstr>
      <vt:lpstr>SLEEF Performance Measured (Vector vs. Scalar) Speedup Comparison </vt:lpstr>
      <vt:lpstr>SLEEF Performance Measured (LMUL = 2 vs. LMUL = 1 ) RVVM2 Gain Over RVVM1  </vt:lpstr>
      <vt:lpstr>SLEEF Performance Measured (LMUL = 2 vs. LMUL = 1 ) GeLU on RISC-V  </vt:lpstr>
      <vt:lpstr>PowerPoint Presentation</vt:lpstr>
      <vt:lpstr>Tooling &amp; Observability</vt:lpstr>
      <vt:lpstr>Summary &amp; Call to Action</vt:lpstr>
      <vt:lpstr>PowerPoint Presentation</vt:lpstr>
      <vt:lpstr>SLEEF Performance Measured (Vector vs. Libm reference) Speedup Comparison </vt:lpstr>
      <vt:lpstr>The OpenBLAS SVE Strategy:   Predicate-Driven VL-Agnosticism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Microsoft Office User</dc:creator>
  <cp:lastModifiedBy>Guodong Xu</cp:lastModifiedBy>
  <cp:revision>25</cp:revision>
  <dcterms:created xsi:type="dcterms:W3CDTF">2016-08-09T14:32:52Z</dcterms:created>
  <dcterms:modified xsi:type="dcterms:W3CDTF">2025-10-20T07:41:00Z</dcterms:modified>
</cp:coreProperties>
</file>